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2" r:id="rId26"/>
    <p:sldId id="281" r:id="rId2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19" autoAdjust="0"/>
    <p:restoredTop sz="96569" autoAdjust="0"/>
  </p:normalViewPr>
  <p:slideViewPr>
    <p:cSldViewPr>
      <p:cViewPr>
        <p:scale>
          <a:sx n="75" d="100"/>
          <a:sy n="75" d="100"/>
        </p:scale>
        <p:origin x="-774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8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13" Type="http://schemas.openxmlformats.org/officeDocument/2006/relationships/slide" Target="slides/slide13.xml"/><Relationship Id="rId18" Type="http://schemas.openxmlformats.org/officeDocument/2006/relationships/slide" Target="slides/slide19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12" Type="http://schemas.openxmlformats.org/officeDocument/2006/relationships/slide" Target="slides/slide12.xml"/><Relationship Id="rId17" Type="http://schemas.openxmlformats.org/officeDocument/2006/relationships/slide" Target="slides/slide18.xml"/><Relationship Id="rId2" Type="http://schemas.openxmlformats.org/officeDocument/2006/relationships/slide" Target="slides/slide2.xml"/><Relationship Id="rId16" Type="http://schemas.openxmlformats.org/officeDocument/2006/relationships/slide" Target="slides/slide17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5" Type="http://schemas.openxmlformats.org/officeDocument/2006/relationships/slide" Target="slides/slide5.xml"/><Relationship Id="rId15" Type="http://schemas.openxmlformats.org/officeDocument/2006/relationships/slide" Target="slides/slide16.xml"/><Relationship Id="rId10" Type="http://schemas.openxmlformats.org/officeDocument/2006/relationships/slide" Target="slides/slide10.xml"/><Relationship Id="rId4" Type="http://schemas.openxmlformats.org/officeDocument/2006/relationships/slide" Target="slides/slide4.xml"/><Relationship Id="rId9" Type="http://schemas.openxmlformats.org/officeDocument/2006/relationships/slide" Target="slides/slide9.xml"/><Relationship Id="rId14" Type="http://schemas.openxmlformats.org/officeDocument/2006/relationships/slide" Target="slides/slide1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 flipV="1">
            <a:off x="0" y="0"/>
            <a:ext cx="9144000" cy="6858000"/>
            <a:chOff x="0" y="0"/>
            <a:chExt cx="5760" cy="4320"/>
          </a:xfrm>
        </p:grpSpPr>
        <p:sp>
          <p:nvSpPr>
            <p:cNvPr id="6147" name="Line 3"/>
            <p:cNvSpPr>
              <a:spLocks noChangeShapeType="1"/>
            </p:cNvSpPr>
            <p:nvPr/>
          </p:nvSpPr>
          <p:spPr bwMode="hidden">
            <a:xfrm>
              <a:off x="288" y="0"/>
              <a:ext cx="0" cy="4320"/>
            </a:xfrm>
            <a:prstGeom prst="line">
              <a:avLst/>
            </a:prstGeom>
            <a:noFill/>
            <a:ln w="9525">
              <a:pattFill prst="pct50">
                <a:fgClr>
                  <a:schemeClr val="bg1"/>
                </a:fgClr>
                <a:bgClr>
                  <a:schemeClr val="folHlink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148" name="Line 4"/>
            <p:cNvSpPr>
              <a:spLocks noChangeShapeType="1"/>
            </p:cNvSpPr>
            <p:nvPr/>
          </p:nvSpPr>
          <p:spPr bwMode="hidden">
            <a:xfrm>
              <a:off x="576" y="0"/>
              <a:ext cx="0" cy="4320"/>
            </a:xfrm>
            <a:prstGeom prst="line">
              <a:avLst/>
            </a:prstGeom>
            <a:noFill/>
            <a:ln w="9525">
              <a:pattFill prst="pct50">
                <a:fgClr>
                  <a:schemeClr val="bg1"/>
                </a:fgClr>
                <a:bgClr>
                  <a:schemeClr val="folHlink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149" name="Line 5"/>
            <p:cNvSpPr>
              <a:spLocks noChangeShapeType="1"/>
            </p:cNvSpPr>
            <p:nvPr/>
          </p:nvSpPr>
          <p:spPr bwMode="hidden">
            <a:xfrm>
              <a:off x="864" y="0"/>
              <a:ext cx="0" cy="4320"/>
            </a:xfrm>
            <a:prstGeom prst="line">
              <a:avLst/>
            </a:prstGeom>
            <a:noFill/>
            <a:ln w="9525">
              <a:pattFill prst="pct50">
                <a:fgClr>
                  <a:schemeClr val="bg1"/>
                </a:fgClr>
                <a:bgClr>
                  <a:schemeClr val="folHlink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150" name="Line 6"/>
            <p:cNvSpPr>
              <a:spLocks noChangeShapeType="1"/>
            </p:cNvSpPr>
            <p:nvPr/>
          </p:nvSpPr>
          <p:spPr bwMode="hidden">
            <a:xfrm>
              <a:off x="1152" y="0"/>
              <a:ext cx="0" cy="4320"/>
            </a:xfrm>
            <a:prstGeom prst="line">
              <a:avLst/>
            </a:prstGeom>
            <a:noFill/>
            <a:ln w="9525">
              <a:pattFill prst="pct50">
                <a:fgClr>
                  <a:schemeClr val="bg1"/>
                </a:fgClr>
                <a:bgClr>
                  <a:schemeClr val="folHlink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151" name="Line 7"/>
            <p:cNvSpPr>
              <a:spLocks noChangeShapeType="1"/>
            </p:cNvSpPr>
            <p:nvPr/>
          </p:nvSpPr>
          <p:spPr bwMode="hidden">
            <a:xfrm>
              <a:off x="1440" y="0"/>
              <a:ext cx="0" cy="4320"/>
            </a:xfrm>
            <a:prstGeom prst="line">
              <a:avLst/>
            </a:prstGeom>
            <a:noFill/>
            <a:ln w="9525">
              <a:pattFill prst="pct50">
                <a:fgClr>
                  <a:schemeClr val="bg1"/>
                </a:fgClr>
                <a:bgClr>
                  <a:schemeClr val="folHlink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152" name="Line 8"/>
            <p:cNvSpPr>
              <a:spLocks noChangeShapeType="1"/>
            </p:cNvSpPr>
            <p:nvPr/>
          </p:nvSpPr>
          <p:spPr bwMode="hidden">
            <a:xfrm>
              <a:off x="1728" y="0"/>
              <a:ext cx="0" cy="4320"/>
            </a:xfrm>
            <a:prstGeom prst="line">
              <a:avLst/>
            </a:prstGeom>
            <a:noFill/>
            <a:ln w="9525">
              <a:pattFill prst="pct50">
                <a:fgClr>
                  <a:schemeClr val="bg1"/>
                </a:fgClr>
                <a:bgClr>
                  <a:schemeClr val="folHlink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153" name="Line 9"/>
            <p:cNvSpPr>
              <a:spLocks noChangeShapeType="1"/>
            </p:cNvSpPr>
            <p:nvPr/>
          </p:nvSpPr>
          <p:spPr bwMode="hidden">
            <a:xfrm>
              <a:off x="2016" y="0"/>
              <a:ext cx="0" cy="4320"/>
            </a:xfrm>
            <a:prstGeom prst="line">
              <a:avLst/>
            </a:prstGeom>
            <a:noFill/>
            <a:ln w="9525">
              <a:pattFill prst="pct50">
                <a:fgClr>
                  <a:schemeClr val="bg1"/>
                </a:fgClr>
                <a:bgClr>
                  <a:schemeClr val="folHlink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154" name="Line 10"/>
            <p:cNvSpPr>
              <a:spLocks noChangeShapeType="1"/>
            </p:cNvSpPr>
            <p:nvPr/>
          </p:nvSpPr>
          <p:spPr bwMode="hidden">
            <a:xfrm>
              <a:off x="2304" y="0"/>
              <a:ext cx="0" cy="4320"/>
            </a:xfrm>
            <a:prstGeom prst="line">
              <a:avLst/>
            </a:prstGeom>
            <a:noFill/>
            <a:ln w="9525">
              <a:pattFill prst="pct50">
                <a:fgClr>
                  <a:schemeClr val="bg1"/>
                </a:fgClr>
                <a:bgClr>
                  <a:schemeClr val="folHlink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155" name="Line 11"/>
            <p:cNvSpPr>
              <a:spLocks noChangeShapeType="1"/>
            </p:cNvSpPr>
            <p:nvPr/>
          </p:nvSpPr>
          <p:spPr bwMode="hidden">
            <a:xfrm>
              <a:off x="2592" y="0"/>
              <a:ext cx="0" cy="4320"/>
            </a:xfrm>
            <a:prstGeom prst="line">
              <a:avLst/>
            </a:prstGeom>
            <a:noFill/>
            <a:ln w="9525">
              <a:pattFill prst="pct50">
                <a:fgClr>
                  <a:schemeClr val="bg1"/>
                </a:fgClr>
                <a:bgClr>
                  <a:schemeClr val="folHlink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156" name="Line 12"/>
            <p:cNvSpPr>
              <a:spLocks noChangeShapeType="1"/>
            </p:cNvSpPr>
            <p:nvPr/>
          </p:nvSpPr>
          <p:spPr bwMode="hidden">
            <a:xfrm>
              <a:off x="2880" y="0"/>
              <a:ext cx="0" cy="4320"/>
            </a:xfrm>
            <a:prstGeom prst="line">
              <a:avLst/>
            </a:prstGeom>
            <a:noFill/>
            <a:ln w="9525">
              <a:pattFill prst="pct50">
                <a:fgClr>
                  <a:schemeClr val="bg1"/>
                </a:fgClr>
                <a:bgClr>
                  <a:schemeClr val="folHlink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157" name="Line 13"/>
            <p:cNvSpPr>
              <a:spLocks noChangeShapeType="1"/>
            </p:cNvSpPr>
            <p:nvPr/>
          </p:nvSpPr>
          <p:spPr bwMode="hidden">
            <a:xfrm>
              <a:off x="3168" y="0"/>
              <a:ext cx="0" cy="4320"/>
            </a:xfrm>
            <a:prstGeom prst="line">
              <a:avLst/>
            </a:prstGeom>
            <a:noFill/>
            <a:ln w="9525">
              <a:pattFill prst="pct50">
                <a:fgClr>
                  <a:schemeClr val="bg1"/>
                </a:fgClr>
                <a:bgClr>
                  <a:schemeClr val="folHlink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158" name="Line 14"/>
            <p:cNvSpPr>
              <a:spLocks noChangeShapeType="1"/>
            </p:cNvSpPr>
            <p:nvPr/>
          </p:nvSpPr>
          <p:spPr bwMode="hidden">
            <a:xfrm>
              <a:off x="3456" y="0"/>
              <a:ext cx="0" cy="4320"/>
            </a:xfrm>
            <a:prstGeom prst="line">
              <a:avLst/>
            </a:prstGeom>
            <a:noFill/>
            <a:ln w="9525">
              <a:pattFill prst="pct50">
                <a:fgClr>
                  <a:schemeClr val="bg1"/>
                </a:fgClr>
                <a:bgClr>
                  <a:schemeClr val="folHlink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159" name="Line 15"/>
            <p:cNvSpPr>
              <a:spLocks noChangeShapeType="1"/>
            </p:cNvSpPr>
            <p:nvPr/>
          </p:nvSpPr>
          <p:spPr bwMode="hidden">
            <a:xfrm>
              <a:off x="3744" y="0"/>
              <a:ext cx="0" cy="4320"/>
            </a:xfrm>
            <a:prstGeom prst="line">
              <a:avLst/>
            </a:prstGeom>
            <a:noFill/>
            <a:ln w="9525">
              <a:pattFill prst="pct50">
                <a:fgClr>
                  <a:schemeClr val="bg1"/>
                </a:fgClr>
                <a:bgClr>
                  <a:schemeClr val="folHlink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160" name="Line 16"/>
            <p:cNvSpPr>
              <a:spLocks noChangeShapeType="1"/>
            </p:cNvSpPr>
            <p:nvPr/>
          </p:nvSpPr>
          <p:spPr bwMode="hidden">
            <a:xfrm>
              <a:off x="4032" y="0"/>
              <a:ext cx="0" cy="4320"/>
            </a:xfrm>
            <a:prstGeom prst="line">
              <a:avLst/>
            </a:prstGeom>
            <a:noFill/>
            <a:ln w="9525">
              <a:pattFill prst="pct50">
                <a:fgClr>
                  <a:schemeClr val="bg1"/>
                </a:fgClr>
                <a:bgClr>
                  <a:schemeClr val="folHlink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161" name="Line 17"/>
            <p:cNvSpPr>
              <a:spLocks noChangeShapeType="1"/>
            </p:cNvSpPr>
            <p:nvPr/>
          </p:nvSpPr>
          <p:spPr bwMode="hidden">
            <a:xfrm>
              <a:off x="4320" y="0"/>
              <a:ext cx="0" cy="4320"/>
            </a:xfrm>
            <a:prstGeom prst="line">
              <a:avLst/>
            </a:prstGeom>
            <a:noFill/>
            <a:ln w="9525">
              <a:pattFill prst="pct50">
                <a:fgClr>
                  <a:schemeClr val="bg1"/>
                </a:fgClr>
                <a:bgClr>
                  <a:schemeClr val="folHlink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162" name="Line 18"/>
            <p:cNvSpPr>
              <a:spLocks noChangeShapeType="1"/>
            </p:cNvSpPr>
            <p:nvPr/>
          </p:nvSpPr>
          <p:spPr bwMode="hidden">
            <a:xfrm>
              <a:off x="4608" y="0"/>
              <a:ext cx="0" cy="4320"/>
            </a:xfrm>
            <a:prstGeom prst="line">
              <a:avLst/>
            </a:prstGeom>
            <a:noFill/>
            <a:ln w="9525">
              <a:pattFill prst="pct50">
                <a:fgClr>
                  <a:schemeClr val="bg1"/>
                </a:fgClr>
                <a:bgClr>
                  <a:schemeClr val="folHlink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163" name="Line 19"/>
            <p:cNvSpPr>
              <a:spLocks noChangeShapeType="1"/>
            </p:cNvSpPr>
            <p:nvPr/>
          </p:nvSpPr>
          <p:spPr bwMode="hidden">
            <a:xfrm>
              <a:off x="4896" y="0"/>
              <a:ext cx="0" cy="4320"/>
            </a:xfrm>
            <a:prstGeom prst="line">
              <a:avLst/>
            </a:prstGeom>
            <a:noFill/>
            <a:ln w="9525">
              <a:pattFill prst="pct50">
                <a:fgClr>
                  <a:schemeClr val="bg1"/>
                </a:fgClr>
                <a:bgClr>
                  <a:schemeClr val="folHlink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164" name="Line 20"/>
            <p:cNvSpPr>
              <a:spLocks noChangeShapeType="1"/>
            </p:cNvSpPr>
            <p:nvPr/>
          </p:nvSpPr>
          <p:spPr bwMode="hidden">
            <a:xfrm>
              <a:off x="5184" y="0"/>
              <a:ext cx="0" cy="4320"/>
            </a:xfrm>
            <a:prstGeom prst="line">
              <a:avLst/>
            </a:prstGeom>
            <a:noFill/>
            <a:ln w="9525">
              <a:pattFill prst="pct50">
                <a:fgClr>
                  <a:schemeClr val="bg1"/>
                </a:fgClr>
                <a:bgClr>
                  <a:schemeClr val="folHlink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165" name="Line 21"/>
            <p:cNvSpPr>
              <a:spLocks noChangeShapeType="1"/>
            </p:cNvSpPr>
            <p:nvPr/>
          </p:nvSpPr>
          <p:spPr bwMode="hidden">
            <a:xfrm>
              <a:off x="5472" y="0"/>
              <a:ext cx="0" cy="4320"/>
            </a:xfrm>
            <a:prstGeom prst="line">
              <a:avLst/>
            </a:prstGeom>
            <a:noFill/>
            <a:ln w="9525">
              <a:pattFill prst="pct50">
                <a:fgClr>
                  <a:schemeClr val="bg1"/>
                </a:fgClr>
                <a:bgClr>
                  <a:schemeClr val="folHlink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grpSp>
          <p:nvGrpSpPr>
            <p:cNvPr id="6166" name="Group 22"/>
            <p:cNvGrpSpPr>
              <a:grpSpLocks/>
            </p:cNvGrpSpPr>
            <p:nvPr/>
          </p:nvGrpSpPr>
          <p:grpSpPr bwMode="auto">
            <a:xfrm>
              <a:off x="0" y="336"/>
              <a:ext cx="5760" cy="3744"/>
              <a:chOff x="0" y="384"/>
              <a:chExt cx="5760" cy="3744"/>
            </a:xfrm>
          </p:grpSpPr>
          <p:sp>
            <p:nvSpPr>
              <p:cNvPr id="6167" name="Line 23"/>
              <p:cNvSpPr>
                <a:spLocks noChangeShapeType="1"/>
              </p:cNvSpPr>
              <p:nvPr/>
            </p:nvSpPr>
            <p:spPr bwMode="hidden">
              <a:xfrm>
                <a:off x="0" y="384"/>
                <a:ext cx="5760" cy="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168" name="Line 24"/>
              <p:cNvSpPr>
                <a:spLocks noChangeShapeType="1"/>
              </p:cNvSpPr>
              <p:nvPr/>
            </p:nvSpPr>
            <p:spPr bwMode="hidden">
              <a:xfrm>
                <a:off x="0" y="672"/>
                <a:ext cx="5760" cy="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169" name="Line 25"/>
              <p:cNvSpPr>
                <a:spLocks noChangeShapeType="1"/>
              </p:cNvSpPr>
              <p:nvPr/>
            </p:nvSpPr>
            <p:spPr bwMode="hidden">
              <a:xfrm>
                <a:off x="0" y="960"/>
                <a:ext cx="5760" cy="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170" name="Line 26"/>
              <p:cNvSpPr>
                <a:spLocks noChangeShapeType="1"/>
              </p:cNvSpPr>
              <p:nvPr/>
            </p:nvSpPr>
            <p:spPr bwMode="hidden">
              <a:xfrm>
                <a:off x="0" y="1248"/>
                <a:ext cx="5760" cy="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171" name="Line 27"/>
              <p:cNvSpPr>
                <a:spLocks noChangeShapeType="1"/>
              </p:cNvSpPr>
              <p:nvPr/>
            </p:nvSpPr>
            <p:spPr bwMode="hidden">
              <a:xfrm>
                <a:off x="0" y="1536"/>
                <a:ext cx="5760" cy="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172" name="Line 28"/>
              <p:cNvSpPr>
                <a:spLocks noChangeShapeType="1"/>
              </p:cNvSpPr>
              <p:nvPr/>
            </p:nvSpPr>
            <p:spPr bwMode="hidden">
              <a:xfrm>
                <a:off x="0" y="1824"/>
                <a:ext cx="5760" cy="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173" name="Line 29"/>
              <p:cNvSpPr>
                <a:spLocks noChangeShapeType="1"/>
              </p:cNvSpPr>
              <p:nvPr/>
            </p:nvSpPr>
            <p:spPr bwMode="hidden">
              <a:xfrm>
                <a:off x="0" y="2112"/>
                <a:ext cx="5760" cy="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174" name="Line 30"/>
              <p:cNvSpPr>
                <a:spLocks noChangeShapeType="1"/>
              </p:cNvSpPr>
              <p:nvPr/>
            </p:nvSpPr>
            <p:spPr bwMode="hidden">
              <a:xfrm>
                <a:off x="0" y="2400"/>
                <a:ext cx="5760" cy="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175" name="Line 31"/>
              <p:cNvSpPr>
                <a:spLocks noChangeShapeType="1"/>
              </p:cNvSpPr>
              <p:nvPr/>
            </p:nvSpPr>
            <p:spPr bwMode="hidden">
              <a:xfrm>
                <a:off x="0" y="2688"/>
                <a:ext cx="5760" cy="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176" name="Line 32"/>
              <p:cNvSpPr>
                <a:spLocks noChangeShapeType="1"/>
              </p:cNvSpPr>
              <p:nvPr/>
            </p:nvSpPr>
            <p:spPr bwMode="hidden">
              <a:xfrm>
                <a:off x="0" y="2976"/>
                <a:ext cx="5760" cy="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177" name="Line 33"/>
              <p:cNvSpPr>
                <a:spLocks noChangeShapeType="1"/>
              </p:cNvSpPr>
              <p:nvPr/>
            </p:nvSpPr>
            <p:spPr bwMode="hidden">
              <a:xfrm>
                <a:off x="0" y="3264"/>
                <a:ext cx="5760" cy="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178" name="Line 34"/>
              <p:cNvSpPr>
                <a:spLocks noChangeShapeType="1"/>
              </p:cNvSpPr>
              <p:nvPr/>
            </p:nvSpPr>
            <p:spPr bwMode="hidden">
              <a:xfrm>
                <a:off x="0" y="3552"/>
                <a:ext cx="5760" cy="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179" name="Line 35"/>
              <p:cNvSpPr>
                <a:spLocks noChangeShapeType="1"/>
              </p:cNvSpPr>
              <p:nvPr/>
            </p:nvSpPr>
            <p:spPr bwMode="hidden">
              <a:xfrm>
                <a:off x="0" y="3840"/>
                <a:ext cx="5760" cy="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180" name="Line 36"/>
              <p:cNvSpPr>
                <a:spLocks noChangeShapeType="1"/>
              </p:cNvSpPr>
              <p:nvPr/>
            </p:nvSpPr>
            <p:spPr bwMode="hidden">
              <a:xfrm>
                <a:off x="0" y="4128"/>
                <a:ext cx="5760" cy="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</p:grpSp>
      <p:sp>
        <p:nvSpPr>
          <p:cNvPr id="6201" name="Rectangle 57"/>
          <p:cNvSpPr>
            <a:spLocks noChangeArrowheads="1"/>
          </p:cNvSpPr>
          <p:nvPr/>
        </p:nvSpPr>
        <p:spPr bwMode="auto">
          <a:xfrm>
            <a:off x="0" y="1676400"/>
            <a:ext cx="9144000" cy="152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it-IT"/>
          </a:p>
        </p:txBody>
      </p:sp>
      <p:sp>
        <p:nvSpPr>
          <p:cNvPr id="6196" name="Freeform 52"/>
          <p:cNvSpPr>
            <a:spLocks/>
          </p:cNvSpPr>
          <p:nvPr/>
        </p:nvSpPr>
        <p:spPr bwMode="hidden">
          <a:xfrm rot="5400000">
            <a:off x="3788569" y="-1245394"/>
            <a:ext cx="1595438" cy="7591425"/>
          </a:xfrm>
          <a:custGeom>
            <a:avLst/>
            <a:gdLst>
              <a:gd name="T0" fmla="*/ 0 w 290"/>
              <a:gd name="T1" fmla="*/ 2 h 1250"/>
              <a:gd name="T2" fmla="*/ 240 w 290"/>
              <a:gd name="T3" fmla="*/ 2 h 1250"/>
              <a:gd name="T4" fmla="*/ 288 w 290"/>
              <a:gd name="T5" fmla="*/ 50 h 1250"/>
              <a:gd name="T6" fmla="*/ 288 w 290"/>
              <a:gd name="T7" fmla="*/ 1202 h 1250"/>
              <a:gd name="T8" fmla="*/ 240 w 290"/>
              <a:gd name="T9" fmla="*/ 1250 h 1250"/>
              <a:gd name="T10" fmla="*/ 0 w 290"/>
              <a:gd name="T11" fmla="*/ 1250 h 1250"/>
              <a:gd name="T12" fmla="*/ 0 w 290"/>
              <a:gd name="T13" fmla="*/ 2 h 1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0" h="1250">
                <a:moveTo>
                  <a:pt x="0" y="2"/>
                </a:moveTo>
                <a:cubicBezTo>
                  <a:pt x="0" y="2"/>
                  <a:pt x="120" y="2"/>
                  <a:pt x="240" y="2"/>
                </a:cubicBezTo>
                <a:cubicBezTo>
                  <a:pt x="262" y="0"/>
                  <a:pt x="290" y="12"/>
                  <a:pt x="288" y="50"/>
                </a:cubicBezTo>
                <a:cubicBezTo>
                  <a:pt x="288" y="626"/>
                  <a:pt x="288" y="1202"/>
                  <a:pt x="288" y="1202"/>
                </a:cubicBezTo>
                <a:cubicBezTo>
                  <a:pt x="288" y="1232"/>
                  <a:pt x="274" y="1250"/>
                  <a:pt x="240" y="1250"/>
                </a:cubicBezTo>
                <a:cubicBezTo>
                  <a:pt x="120" y="1250"/>
                  <a:pt x="0" y="1250"/>
                  <a:pt x="0" y="1250"/>
                </a:cubicBezTo>
                <a:lnTo>
                  <a:pt x="0" y="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pic>
        <p:nvPicPr>
          <p:cNvPr id="6188" name="Picture 44" descr="C:\My Documents\bits\techstri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91440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03" name="Rectangle 59" descr="Dark vertical"/>
          <p:cNvSpPr>
            <a:spLocks noChangeArrowheads="1"/>
          </p:cNvSpPr>
          <p:nvPr/>
        </p:nvSpPr>
        <p:spPr bwMode="auto">
          <a:xfrm>
            <a:off x="-3175" y="1752600"/>
            <a:ext cx="9147175" cy="74613"/>
          </a:xfrm>
          <a:prstGeom prst="rect">
            <a:avLst/>
          </a:prstGeom>
          <a:pattFill prst="dkVert">
            <a:fgClr>
              <a:schemeClr val="accent1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it-IT"/>
          </a:p>
        </p:txBody>
      </p:sp>
      <p:sp>
        <p:nvSpPr>
          <p:cNvPr id="6191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143000"/>
          </a:xfrm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6192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6193" name="Rectangle 49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194" name="Rectangle 50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195" name="Rectangle 5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64A429B-49EF-4313-9D83-1ADF46FD01B5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175ED6-CBE7-4300-9C88-19DD9DC0CF32}" type="slidenum">
              <a:rPr lang="en-GB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8815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8F245C-A194-42D2-8BDF-013FBE3A7A01}" type="slidenum">
              <a:rPr lang="en-GB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56935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olo, diagramma o organigram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SmartArt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85800" y="62833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28332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2833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A3A108D-A896-4332-9953-7FA3A63521BD}" type="slidenum">
              <a:rPr lang="en-GB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9203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olo e contenuto sopra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85800" y="62833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28332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2833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0F5F602-EB53-4C4E-BEA3-E833EAD66292}" type="slidenum">
              <a:rPr lang="en-GB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855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4D52D7-A388-4CC8-BD2E-F388684EDD09}" type="slidenum">
              <a:rPr lang="en-GB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116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C5A5BF-C8DB-466F-B72F-F54FBB093DEB}" type="slidenum">
              <a:rPr lang="en-GB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0576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54D4C6-E720-458A-B159-B894CD891E55}" type="slidenum">
              <a:rPr lang="en-GB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6150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492C77-8594-4ED9-8072-96884F69ECF7}" type="slidenum">
              <a:rPr lang="en-GB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1433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7244B8-8E8C-4F33-927B-A7113E033945}" type="slidenum">
              <a:rPr lang="en-GB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35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183B56-A8F9-493F-AE10-89DEB26EC2D0}" type="slidenum">
              <a:rPr lang="en-GB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3771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19DD68-A0B0-4DFC-B6A7-7C6F177F4ED4}" type="slidenum">
              <a:rPr lang="en-GB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6706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261FC6-0391-4301-A92E-168357FCC08B}" type="slidenum">
              <a:rPr lang="en-GB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2059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1" name="Group 5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1" name="Group 7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032" name="Line 8"/>
              <p:cNvSpPr>
                <a:spLocks noChangeShapeType="1"/>
              </p:cNvSpPr>
              <p:nvPr/>
            </p:nvSpPr>
            <p:spPr bwMode="hidden">
              <a:xfrm>
                <a:off x="288" y="0"/>
                <a:ext cx="0" cy="432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33" name="Line 9"/>
              <p:cNvSpPr>
                <a:spLocks noChangeShapeType="1"/>
              </p:cNvSpPr>
              <p:nvPr/>
            </p:nvSpPr>
            <p:spPr bwMode="hidden">
              <a:xfrm>
                <a:off x="576" y="0"/>
                <a:ext cx="0" cy="432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34" name="Line 10"/>
              <p:cNvSpPr>
                <a:spLocks noChangeShapeType="1"/>
              </p:cNvSpPr>
              <p:nvPr/>
            </p:nvSpPr>
            <p:spPr bwMode="hidden">
              <a:xfrm>
                <a:off x="864" y="0"/>
                <a:ext cx="0" cy="432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35" name="Line 11"/>
              <p:cNvSpPr>
                <a:spLocks noChangeShapeType="1"/>
              </p:cNvSpPr>
              <p:nvPr/>
            </p:nvSpPr>
            <p:spPr bwMode="hidden">
              <a:xfrm>
                <a:off x="1152" y="0"/>
                <a:ext cx="0" cy="432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36" name="Line 12"/>
              <p:cNvSpPr>
                <a:spLocks noChangeShapeType="1"/>
              </p:cNvSpPr>
              <p:nvPr/>
            </p:nvSpPr>
            <p:spPr bwMode="hidden">
              <a:xfrm>
                <a:off x="1440" y="0"/>
                <a:ext cx="0" cy="432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37" name="Line 13"/>
              <p:cNvSpPr>
                <a:spLocks noChangeShapeType="1"/>
              </p:cNvSpPr>
              <p:nvPr/>
            </p:nvSpPr>
            <p:spPr bwMode="hidden">
              <a:xfrm>
                <a:off x="1728" y="0"/>
                <a:ext cx="0" cy="432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38" name="Line 14"/>
              <p:cNvSpPr>
                <a:spLocks noChangeShapeType="1"/>
              </p:cNvSpPr>
              <p:nvPr/>
            </p:nvSpPr>
            <p:spPr bwMode="hidden">
              <a:xfrm>
                <a:off x="2016" y="0"/>
                <a:ext cx="0" cy="432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39" name="Line 15"/>
              <p:cNvSpPr>
                <a:spLocks noChangeShapeType="1"/>
              </p:cNvSpPr>
              <p:nvPr/>
            </p:nvSpPr>
            <p:spPr bwMode="hidden">
              <a:xfrm>
                <a:off x="2304" y="0"/>
                <a:ext cx="0" cy="432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40" name="Line 16"/>
              <p:cNvSpPr>
                <a:spLocks noChangeShapeType="1"/>
              </p:cNvSpPr>
              <p:nvPr/>
            </p:nvSpPr>
            <p:spPr bwMode="hidden">
              <a:xfrm>
                <a:off x="2592" y="0"/>
                <a:ext cx="0" cy="432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41" name="Line 17"/>
              <p:cNvSpPr>
                <a:spLocks noChangeShapeType="1"/>
              </p:cNvSpPr>
              <p:nvPr/>
            </p:nvSpPr>
            <p:spPr bwMode="hidden">
              <a:xfrm>
                <a:off x="2880" y="0"/>
                <a:ext cx="0" cy="432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42" name="Line 18"/>
              <p:cNvSpPr>
                <a:spLocks noChangeShapeType="1"/>
              </p:cNvSpPr>
              <p:nvPr/>
            </p:nvSpPr>
            <p:spPr bwMode="hidden">
              <a:xfrm>
                <a:off x="3168" y="0"/>
                <a:ext cx="0" cy="432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43" name="Line 19"/>
              <p:cNvSpPr>
                <a:spLocks noChangeShapeType="1"/>
              </p:cNvSpPr>
              <p:nvPr/>
            </p:nvSpPr>
            <p:spPr bwMode="hidden">
              <a:xfrm>
                <a:off x="3456" y="0"/>
                <a:ext cx="0" cy="432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44" name="Line 20"/>
              <p:cNvSpPr>
                <a:spLocks noChangeShapeType="1"/>
              </p:cNvSpPr>
              <p:nvPr/>
            </p:nvSpPr>
            <p:spPr bwMode="hidden">
              <a:xfrm>
                <a:off x="3744" y="0"/>
                <a:ext cx="0" cy="432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45" name="Line 21"/>
              <p:cNvSpPr>
                <a:spLocks noChangeShapeType="1"/>
              </p:cNvSpPr>
              <p:nvPr/>
            </p:nvSpPr>
            <p:spPr bwMode="hidden">
              <a:xfrm>
                <a:off x="4032" y="0"/>
                <a:ext cx="0" cy="432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46" name="Line 22"/>
              <p:cNvSpPr>
                <a:spLocks noChangeShapeType="1"/>
              </p:cNvSpPr>
              <p:nvPr/>
            </p:nvSpPr>
            <p:spPr bwMode="hidden">
              <a:xfrm>
                <a:off x="4320" y="0"/>
                <a:ext cx="0" cy="432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47" name="Line 23"/>
              <p:cNvSpPr>
                <a:spLocks noChangeShapeType="1"/>
              </p:cNvSpPr>
              <p:nvPr/>
            </p:nvSpPr>
            <p:spPr bwMode="hidden">
              <a:xfrm>
                <a:off x="4608" y="0"/>
                <a:ext cx="0" cy="432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48" name="Line 24"/>
              <p:cNvSpPr>
                <a:spLocks noChangeShapeType="1"/>
              </p:cNvSpPr>
              <p:nvPr/>
            </p:nvSpPr>
            <p:spPr bwMode="hidden">
              <a:xfrm>
                <a:off x="4896" y="0"/>
                <a:ext cx="0" cy="432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49" name="Line 25"/>
              <p:cNvSpPr>
                <a:spLocks noChangeShapeType="1"/>
              </p:cNvSpPr>
              <p:nvPr/>
            </p:nvSpPr>
            <p:spPr bwMode="hidden">
              <a:xfrm>
                <a:off x="5184" y="0"/>
                <a:ext cx="0" cy="432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50" name="Line 26"/>
              <p:cNvSpPr>
                <a:spLocks noChangeShapeType="1"/>
              </p:cNvSpPr>
              <p:nvPr/>
            </p:nvSpPr>
            <p:spPr bwMode="hidden">
              <a:xfrm>
                <a:off x="5472" y="0"/>
                <a:ext cx="0" cy="4320"/>
              </a:xfrm>
              <a:prstGeom prst="line">
                <a:avLst/>
              </a:prstGeom>
              <a:noFill/>
              <a:ln w="9525">
                <a:pattFill prst="pct50">
                  <a:fgClr>
                    <a:schemeClr val="bg1"/>
                  </a:fgClr>
                  <a:bgClr>
                    <a:schemeClr val="folHlink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grpSp>
            <p:nvGrpSpPr>
              <p:cNvPr id="1051" name="Group 27"/>
              <p:cNvGrpSpPr>
                <a:grpSpLocks/>
              </p:cNvGrpSpPr>
              <p:nvPr/>
            </p:nvGrpSpPr>
            <p:grpSpPr bwMode="auto">
              <a:xfrm>
                <a:off x="0" y="336"/>
                <a:ext cx="5760" cy="3744"/>
                <a:chOff x="0" y="384"/>
                <a:chExt cx="5760" cy="3744"/>
              </a:xfrm>
            </p:grpSpPr>
            <p:sp>
              <p:nvSpPr>
                <p:cNvPr id="1052" name="Line 28"/>
                <p:cNvSpPr>
                  <a:spLocks noChangeShapeType="1"/>
                </p:cNvSpPr>
                <p:nvPr/>
              </p:nvSpPr>
              <p:spPr bwMode="hidden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50">
                    <a:fgClr>
                      <a:schemeClr val="bg1"/>
                    </a:fgClr>
                    <a:bgClr>
                      <a:schemeClr val="folHlink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053" name="Line 29"/>
                <p:cNvSpPr>
                  <a:spLocks noChangeShapeType="1"/>
                </p:cNvSpPr>
                <p:nvPr/>
              </p:nvSpPr>
              <p:spPr bwMode="hidden">
                <a:xfrm>
                  <a:off x="0" y="672"/>
                  <a:ext cx="5760" cy="0"/>
                </a:xfrm>
                <a:prstGeom prst="line">
                  <a:avLst/>
                </a:prstGeom>
                <a:noFill/>
                <a:ln w="9525">
                  <a:pattFill prst="pct50">
                    <a:fgClr>
                      <a:schemeClr val="bg1"/>
                    </a:fgClr>
                    <a:bgClr>
                      <a:schemeClr val="folHlink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054" name="Line 30"/>
                <p:cNvSpPr>
                  <a:spLocks noChangeShapeType="1"/>
                </p:cNvSpPr>
                <p:nvPr/>
              </p:nvSpPr>
              <p:spPr bwMode="hidden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50">
                    <a:fgClr>
                      <a:schemeClr val="bg1"/>
                    </a:fgClr>
                    <a:bgClr>
                      <a:schemeClr val="folHlink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055" name="Line 31"/>
                <p:cNvSpPr>
                  <a:spLocks noChangeShapeType="1"/>
                </p:cNvSpPr>
                <p:nvPr/>
              </p:nvSpPr>
              <p:spPr bwMode="hidden">
                <a:xfrm>
                  <a:off x="0" y="1248"/>
                  <a:ext cx="5760" cy="0"/>
                </a:xfrm>
                <a:prstGeom prst="line">
                  <a:avLst/>
                </a:prstGeom>
                <a:noFill/>
                <a:ln w="9525">
                  <a:pattFill prst="pct50">
                    <a:fgClr>
                      <a:schemeClr val="bg1"/>
                    </a:fgClr>
                    <a:bgClr>
                      <a:schemeClr val="folHlink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056" name="Line 32"/>
                <p:cNvSpPr>
                  <a:spLocks noChangeShapeType="1"/>
                </p:cNvSpPr>
                <p:nvPr/>
              </p:nvSpPr>
              <p:spPr bwMode="hidden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50">
                    <a:fgClr>
                      <a:schemeClr val="bg1"/>
                    </a:fgClr>
                    <a:bgClr>
                      <a:schemeClr val="folHlink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057" name="Line 33"/>
                <p:cNvSpPr>
                  <a:spLocks noChangeShapeType="1"/>
                </p:cNvSpPr>
                <p:nvPr/>
              </p:nvSpPr>
              <p:spPr bwMode="hidden">
                <a:xfrm>
                  <a:off x="0" y="1824"/>
                  <a:ext cx="5760" cy="0"/>
                </a:xfrm>
                <a:prstGeom prst="line">
                  <a:avLst/>
                </a:prstGeom>
                <a:noFill/>
                <a:ln w="9525">
                  <a:pattFill prst="pct50">
                    <a:fgClr>
                      <a:schemeClr val="bg1"/>
                    </a:fgClr>
                    <a:bgClr>
                      <a:schemeClr val="folHlink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058" name="Line 34"/>
                <p:cNvSpPr>
                  <a:spLocks noChangeShapeType="1"/>
                </p:cNvSpPr>
                <p:nvPr/>
              </p:nvSpPr>
              <p:spPr bwMode="hidden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50">
                    <a:fgClr>
                      <a:schemeClr val="bg1"/>
                    </a:fgClr>
                    <a:bgClr>
                      <a:schemeClr val="folHlink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059" name="Line 35"/>
                <p:cNvSpPr>
                  <a:spLocks noChangeShapeType="1"/>
                </p:cNvSpPr>
                <p:nvPr/>
              </p:nvSpPr>
              <p:spPr bwMode="hidden">
                <a:xfrm>
                  <a:off x="0" y="2400"/>
                  <a:ext cx="5760" cy="0"/>
                </a:xfrm>
                <a:prstGeom prst="line">
                  <a:avLst/>
                </a:prstGeom>
                <a:noFill/>
                <a:ln w="9525">
                  <a:pattFill prst="pct50">
                    <a:fgClr>
                      <a:schemeClr val="bg1"/>
                    </a:fgClr>
                    <a:bgClr>
                      <a:schemeClr val="folHlink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060" name="Line 36"/>
                <p:cNvSpPr>
                  <a:spLocks noChangeShapeType="1"/>
                </p:cNvSpPr>
                <p:nvPr/>
              </p:nvSpPr>
              <p:spPr bwMode="hidden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50">
                    <a:fgClr>
                      <a:schemeClr val="bg1"/>
                    </a:fgClr>
                    <a:bgClr>
                      <a:schemeClr val="folHlink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061" name="Line 37"/>
                <p:cNvSpPr>
                  <a:spLocks noChangeShapeType="1"/>
                </p:cNvSpPr>
                <p:nvPr/>
              </p:nvSpPr>
              <p:spPr bwMode="hidden">
                <a:xfrm>
                  <a:off x="0" y="2976"/>
                  <a:ext cx="5760" cy="0"/>
                </a:xfrm>
                <a:prstGeom prst="line">
                  <a:avLst/>
                </a:prstGeom>
                <a:noFill/>
                <a:ln w="9525">
                  <a:pattFill prst="pct50">
                    <a:fgClr>
                      <a:schemeClr val="bg1"/>
                    </a:fgClr>
                    <a:bgClr>
                      <a:schemeClr val="folHlink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062" name="Line 38"/>
                <p:cNvSpPr>
                  <a:spLocks noChangeShapeType="1"/>
                </p:cNvSpPr>
                <p:nvPr/>
              </p:nvSpPr>
              <p:spPr bwMode="hidden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50">
                    <a:fgClr>
                      <a:schemeClr val="bg1"/>
                    </a:fgClr>
                    <a:bgClr>
                      <a:schemeClr val="folHlink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063" name="Line 39"/>
                <p:cNvSpPr>
                  <a:spLocks noChangeShapeType="1"/>
                </p:cNvSpPr>
                <p:nvPr/>
              </p:nvSpPr>
              <p:spPr bwMode="hidden">
                <a:xfrm>
                  <a:off x="0" y="3552"/>
                  <a:ext cx="5760" cy="0"/>
                </a:xfrm>
                <a:prstGeom prst="line">
                  <a:avLst/>
                </a:prstGeom>
                <a:noFill/>
                <a:ln w="9525">
                  <a:pattFill prst="pct50">
                    <a:fgClr>
                      <a:schemeClr val="bg1"/>
                    </a:fgClr>
                    <a:bgClr>
                      <a:schemeClr val="folHlink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064" name="Line 40"/>
                <p:cNvSpPr>
                  <a:spLocks noChangeShapeType="1"/>
                </p:cNvSpPr>
                <p:nvPr/>
              </p:nvSpPr>
              <p:spPr bwMode="hidden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50">
                    <a:fgClr>
                      <a:schemeClr val="bg1"/>
                    </a:fgClr>
                    <a:bgClr>
                      <a:schemeClr val="folHlink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065" name="Line 41"/>
                <p:cNvSpPr>
                  <a:spLocks noChangeShapeType="1"/>
                </p:cNvSpPr>
                <p:nvPr/>
              </p:nvSpPr>
              <p:spPr bwMode="hidden">
                <a:xfrm>
                  <a:off x="0" y="4128"/>
                  <a:ext cx="5760" cy="0"/>
                </a:xfrm>
                <a:prstGeom prst="line">
                  <a:avLst/>
                </a:prstGeom>
                <a:noFill/>
                <a:ln w="9525">
                  <a:pattFill prst="pct50">
                    <a:fgClr>
                      <a:schemeClr val="bg1"/>
                    </a:fgClr>
                    <a:bgClr>
                      <a:schemeClr val="folHlink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</p:grpSp>
        <p:grpSp>
          <p:nvGrpSpPr>
            <p:cNvPr id="1080" name="Group 56"/>
            <p:cNvGrpSpPr>
              <a:grpSpLocks/>
            </p:cNvGrpSpPr>
            <p:nvPr userDrawn="1"/>
          </p:nvGrpSpPr>
          <p:grpSpPr bwMode="auto">
            <a:xfrm>
              <a:off x="384" y="3936"/>
              <a:ext cx="4992" cy="384"/>
              <a:chOff x="384" y="3936"/>
              <a:chExt cx="4992" cy="384"/>
            </a:xfrm>
          </p:grpSpPr>
          <p:sp>
            <p:nvSpPr>
              <p:cNvPr id="1071" name="Freeform 47"/>
              <p:cNvSpPr>
                <a:spLocks/>
              </p:cNvSpPr>
              <p:nvPr/>
            </p:nvSpPr>
            <p:spPr bwMode="hidden">
              <a:xfrm rot="16200000" flipV="1">
                <a:off x="4566" y="3496"/>
                <a:ext cx="370" cy="1250"/>
              </a:xfrm>
              <a:custGeom>
                <a:avLst/>
                <a:gdLst>
                  <a:gd name="T0" fmla="*/ 0 w 290"/>
                  <a:gd name="T1" fmla="*/ 2 h 1250"/>
                  <a:gd name="T2" fmla="*/ 240 w 290"/>
                  <a:gd name="T3" fmla="*/ 2 h 1250"/>
                  <a:gd name="T4" fmla="*/ 288 w 290"/>
                  <a:gd name="T5" fmla="*/ 50 h 1250"/>
                  <a:gd name="T6" fmla="*/ 288 w 290"/>
                  <a:gd name="T7" fmla="*/ 1202 h 1250"/>
                  <a:gd name="T8" fmla="*/ 240 w 290"/>
                  <a:gd name="T9" fmla="*/ 1250 h 1250"/>
                  <a:gd name="T10" fmla="*/ 0 w 290"/>
                  <a:gd name="T11" fmla="*/ 1250 h 1250"/>
                  <a:gd name="T12" fmla="*/ 0 w 290"/>
                  <a:gd name="T13" fmla="*/ 2 h 1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0" h="1250">
                    <a:moveTo>
                      <a:pt x="0" y="2"/>
                    </a:moveTo>
                    <a:cubicBezTo>
                      <a:pt x="0" y="2"/>
                      <a:pt x="120" y="2"/>
                      <a:pt x="240" y="2"/>
                    </a:cubicBezTo>
                    <a:cubicBezTo>
                      <a:pt x="262" y="0"/>
                      <a:pt x="290" y="12"/>
                      <a:pt x="288" y="50"/>
                    </a:cubicBezTo>
                    <a:cubicBezTo>
                      <a:pt x="288" y="626"/>
                      <a:pt x="288" y="1202"/>
                      <a:pt x="288" y="1202"/>
                    </a:cubicBezTo>
                    <a:cubicBezTo>
                      <a:pt x="288" y="1232"/>
                      <a:pt x="274" y="1250"/>
                      <a:pt x="240" y="1250"/>
                    </a:cubicBezTo>
                    <a:cubicBezTo>
                      <a:pt x="120" y="1250"/>
                      <a:pt x="0" y="1250"/>
                      <a:pt x="0" y="1250"/>
                    </a:cubicBezTo>
                    <a:lnTo>
                      <a:pt x="0" y="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bg2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72" name="Rectangle 48" descr="Dark vertical"/>
              <p:cNvSpPr>
                <a:spLocks noChangeArrowheads="1"/>
              </p:cNvSpPr>
              <p:nvPr/>
            </p:nvSpPr>
            <p:spPr bwMode="hidden">
              <a:xfrm rot="16200000" flipV="1">
                <a:off x="4729" y="3680"/>
                <a:ext cx="32" cy="1248"/>
              </a:xfrm>
              <a:prstGeom prst="rect">
                <a:avLst/>
              </a:prstGeom>
              <a:pattFill prst="dkVert">
                <a:fgClr>
                  <a:schemeClr val="accent1"/>
                </a:fgClr>
                <a:bgClr>
                  <a:schemeClr val="bg1"/>
                </a:bgClr>
              </a:patt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74" name="Freeform 50"/>
              <p:cNvSpPr>
                <a:spLocks/>
              </p:cNvSpPr>
              <p:nvPr/>
            </p:nvSpPr>
            <p:spPr bwMode="hidden">
              <a:xfrm rot="16200000" flipV="1">
                <a:off x="829" y="3496"/>
                <a:ext cx="370" cy="1250"/>
              </a:xfrm>
              <a:custGeom>
                <a:avLst/>
                <a:gdLst>
                  <a:gd name="T0" fmla="*/ 0 w 290"/>
                  <a:gd name="T1" fmla="*/ 2 h 1250"/>
                  <a:gd name="T2" fmla="*/ 240 w 290"/>
                  <a:gd name="T3" fmla="*/ 2 h 1250"/>
                  <a:gd name="T4" fmla="*/ 288 w 290"/>
                  <a:gd name="T5" fmla="*/ 50 h 1250"/>
                  <a:gd name="T6" fmla="*/ 288 w 290"/>
                  <a:gd name="T7" fmla="*/ 1202 h 1250"/>
                  <a:gd name="T8" fmla="*/ 240 w 290"/>
                  <a:gd name="T9" fmla="*/ 1250 h 1250"/>
                  <a:gd name="T10" fmla="*/ 0 w 290"/>
                  <a:gd name="T11" fmla="*/ 1250 h 1250"/>
                  <a:gd name="T12" fmla="*/ 0 w 290"/>
                  <a:gd name="T13" fmla="*/ 2 h 1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0" h="1250">
                    <a:moveTo>
                      <a:pt x="0" y="2"/>
                    </a:moveTo>
                    <a:cubicBezTo>
                      <a:pt x="0" y="2"/>
                      <a:pt x="120" y="2"/>
                      <a:pt x="240" y="2"/>
                    </a:cubicBezTo>
                    <a:cubicBezTo>
                      <a:pt x="262" y="0"/>
                      <a:pt x="290" y="12"/>
                      <a:pt x="288" y="50"/>
                    </a:cubicBezTo>
                    <a:cubicBezTo>
                      <a:pt x="288" y="626"/>
                      <a:pt x="288" y="1202"/>
                      <a:pt x="288" y="1202"/>
                    </a:cubicBezTo>
                    <a:cubicBezTo>
                      <a:pt x="288" y="1232"/>
                      <a:pt x="274" y="1250"/>
                      <a:pt x="240" y="1250"/>
                    </a:cubicBezTo>
                    <a:cubicBezTo>
                      <a:pt x="120" y="1250"/>
                      <a:pt x="0" y="1250"/>
                      <a:pt x="0" y="1250"/>
                    </a:cubicBezTo>
                    <a:lnTo>
                      <a:pt x="0" y="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75" name="Rectangle 51" descr="Dark vertical"/>
              <p:cNvSpPr>
                <a:spLocks noChangeArrowheads="1"/>
              </p:cNvSpPr>
              <p:nvPr/>
            </p:nvSpPr>
            <p:spPr bwMode="hidden">
              <a:xfrm rot="16200000" flipV="1">
                <a:off x="992" y="3680"/>
                <a:ext cx="32" cy="1248"/>
              </a:xfrm>
              <a:prstGeom prst="rect">
                <a:avLst/>
              </a:prstGeom>
              <a:pattFill prst="dkVert">
                <a:fgClr>
                  <a:schemeClr val="accent1"/>
                </a:fgClr>
                <a:bgClr>
                  <a:schemeClr val="bg1"/>
                </a:bgClr>
              </a:patt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77" name="Freeform 53"/>
              <p:cNvSpPr>
                <a:spLocks/>
              </p:cNvSpPr>
              <p:nvPr/>
            </p:nvSpPr>
            <p:spPr bwMode="hidden">
              <a:xfrm rot="16200000" flipV="1">
                <a:off x="2699" y="3212"/>
                <a:ext cx="370" cy="1817"/>
              </a:xfrm>
              <a:custGeom>
                <a:avLst/>
                <a:gdLst>
                  <a:gd name="T0" fmla="*/ 0 w 290"/>
                  <a:gd name="T1" fmla="*/ 2 h 1250"/>
                  <a:gd name="T2" fmla="*/ 240 w 290"/>
                  <a:gd name="T3" fmla="*/ 2 h 1250"/>
                  <a:gd name="T4" fmla="*/ 288 w 290"/>
                  <a:gd name="T5" fmla="*/ 50 h 1250"/>
                  <a:gd name="T6" fmla="*/ 288 w 290"/>
                  <a:gd name="T7" fmla="*/ 1202 h 1250"/>
                  <a:gd name="T8" fmla="*/ 240 w 290"/>
                  <a:gd name="T9" fmla="*/ 1250 h 1250"/>
                  <a:gd name="T10" fmla="*/ 0 w 290"/>
                  <a:gd name="T11" fmla="*/ 1250 h 1250"/>
                  <a:gd name="T12" fmla="*/ 0 w 290"/>
                  <a:gd name="T13" fmla="*/ 2 h 1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0" h="1250">
                    <a:moveTo>
                      <a:pt x="0" y="2"/>
                    </a:moveTo>
                    <a:cubicBezTo>
                      <a:pt x="0" y="2"/>
                      <a:pt x="120" y="2"/>
                      <a:pt x="240" y="2"/>
                    </a:cubicBezTo>
                    <a:cubicBezTo>
                      <a:pt x="262" y="0"/>
                      <a:pt x="290" y="12"/>
                      <a:pt x="288" y="50"/>
                    </a:cubicBezTo>
                    <a:cubicBezTo>
                      <a:pt x="288" y="626"/>
                      <a:pt x="288" y="1202"/>
                      <a:pt x="288" y="1202"/>
                    </a:cubicBezTo>
                    <a:cubicBezTo>
                      <a:pt x="288" y="1232"/>
                      <a:pt x="274" y="1250"/>
                      <a:pt x="240" y="1250"/>
                    </a:cubicBezTo>
                    <a:cubicBezTo>
                      <a:pt x="120" y="1250"/>
                      <a:pt x="0" y="1250"/>
                      <a:pt x="0" y="1250"/>
                    </a:cubicBezTo>
                    <a:lnTo>
                      <a:pt x="0" y="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bg2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78" name="Rectangle 54" descr="Dark vertical"/>
              <p:cNvSpPr>
                <a:spLocks noChangeArrowheads="1"/>
              </p:cNvSpPr>
              <p:nvPr/>
            </p:nvSpPr>
            <p:spPr bwMode="hidden">
              <a:xfrm rot="16200000" flipV="1">
                <a:off x="2859" y="3397"/>
                <a:ext cx="32" cy="1814"/>
              </a:xfrm>
              <a:prstGeom prst="rect">
                <a:avLst/>
              </a:prstGeom>
              <a:pattFill prst="dkVert">
                <a:fgClr>
                  <a:schemeClr val="accent1"/>
                </a:fgClr>
                <a:bgClr>
                  <a:schemeClr val="bg1"/>
                </a:bgClr>
              </a:patt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</p:grpSp>
      <p:grpSp>
        <p:nvGrpSpPr>
          <p:cNvPr id="1066" name="Group 42"/>
          <p:cNvGrpSpPr>
            <a:grpSpLocks/>
          </p:cNvGrpSpPr>
          <p:nvPr/>
        </p:nvGrpSpPr>
        <p:grpSpPr bwMode="auto">
          <a:xfrm>
            <a:off x="0" y="0"/>
            <a:ext cx="9144000" cy="236538"/>
            <a:chOff x="0" y="0"/>
            <a:chExt cx="5760" cy="149"/>
          </a:xfrm>
        </p:grpSpPr>
        <p:pic>
          <p:nvPicPr>
            <p:cNvPr id="1067" name="Picture 43" descr="C:\My Documents\bits\techstrip.GIF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68" name="Rectangle 44" descr="Dark vertical"/>
            <p:cNvSpPr>
              <a:spLocks noChangeArrowheads="1"/>
            </p:cNvSpPr>
            <p:nvPr/>
          </p:nvSpPr>
          <p:spPr bwMode="auto">
            <a:xfrm>
              <a:off x="0" y="92"/>
              <a:ext cx="5760" cy="30"/>
            </a:xfrm>
            <a:prstGeom prst="rect">
              <a:avLst/>
            </a:prstGeom>
            <a:pattFill prst="dkVert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69" name="Rectangle 45"/>
            <p:cNvSpPr>
              <a:spLocks noChangeArrowheads="1"/>
            </p:cNvSpPr>
            <p:nvPr/>
          </p:nvSpPr>
          <p:spPr bwMode="auto">
            <a:xfrm>
              <a:off x="0" y="119"/>
              <a:ext cx="5760" cy="3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83325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folHlink"/>
                </a:solidFill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83325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folHlink"/>
                </a:solidFill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83325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folHlink"/>
                </a:solidFill>
                <a:latin typeface="+mn-lt"/>
              </a:defRPr>
            </a:lvl1pPr>
          </a:lstStyle>
          <a:p>
            <a:fld id="{8D418B6A-8A96-43DC-BE9E-6DE21C26049E}" type="slidenum">
              <a:rPr lang="en-GB"/>
              <a:pPr/>
              <a:t>‹N›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9pPr>
    </p:titleStyle>
    <p:bodyStyle>
      <a:lvl1pPr marL="231775" indent="-231775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t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630238" indent="-1730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t"/>
        <a:defRPr sz="2800">
          <a:solidFill>
            <a:schemeClr val="tx1"/>
          </a:solidFill>
          <a:latin typeface="+mn-lt"/>
        </a:defRPr>
      </a:lvl2pPr>
      <a:lvl3pPr marL="1081088" indent="-166688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t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&gt;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14400"/>
          </a:xfrm>
        </p:spPr>
        <p:txBody>
          <a:bodyPr/>
          <a:lstStyle/>
          <a:p>
            <a:r>
              <a:rPr lang="en-GB" sz="4800"/>
              <a:t>ASP .NET</a:t>
            </a:r>
          </a:p>
        </p:txBody>
      </p:sp>
      <p:sp>
        <p:nvSpPr>
          <p:cNvPr id="37892" name="Rectangle 1028"/>
          <p:cNvSpPr>
            <a:spLocks noChangeArrowheads="1"/>
          </p:cNvSpPr>
          <p:nvPr/>
        </p:nvSpPr>
        <p:spPr bwMode="auto">
          <a:xfrm>
            <a:off x="914400" y="1371600"/>
            <a:ext cx="73152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231775" indent="-231775" algn="ctr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it-IT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Evoluzione – Innovazione</a:t>
            </a:r>
          </a:p>
          <a:p>
            <a:pPr marL="231775" indent="-231775" algn="ctr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it-IT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per la realizzazione di applicazioni web</a:t>
            </a:r>
            <a:endParaRPr lang="en-GB" sz="32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graphicFrame>
        <p:nvGraphicFramePr>
          <p:cNvPr id="37895" name="Object 1031"/>
          <p:cNvGraphicFramePr>
            <a:graphicFrameLocks noChangeAspect="1"/>
          </p:cNvGraphicFramePr>
          <p:nvPr/>
        </p:nvGraphicFramePr>
        <p:xfrm>
          <a:off x="1828800" y="4038600"/>
          <a:ext cx="2543175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0" name="Picture Publisher Image" r:id="rId3" imgW="2542963" imgH="628616" progId="PictPub.Image.8">
                  <p:embed/>
                </p:oleObj>
              </mc:Choice>
              <mc:Fallback>
                <p:oleObj name="Picture Publisher Image" r:id="rId3" imgW="2542963" imgH="628616" progId="PictPub.Image.8">
                  <p:embed/>
                  <p:pic>
                    <p:nvPicPr>
                      <p:cNvPr id="0" name="Object 10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038600"/>
                        <a:ext cx="2543175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6" name="Text Box 1032"/>
          <p:cNvSpPr txBox="1">
            <a:spLocks noChangeArrowheads="1"/>
          </p:cNvSpPr>
          <p:nvPr/>
        </p:nvSpPr>
        <p:spPr bwMode="auto">
          <a:xfrm>
            <a:off x="4572000" y="4068763"/>
            <a:ext cx="2895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Walter Felician</a:t>
            </a:r>
            <a:endParaRPr lang="en-GB" sz="32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7897" name="Line 1033"/>
          <p:cNvSpPr>
            <a:spLocks noChangeShapeType="1"/>
          </p:cNvSpPr>
          <p:nvPr/>
        </p:nvSpPr>
        <p:spPr bwMode="auto">
          <a:xfrm flipV="1">
            <a:off x="914400" y="3276600"/>
            <a:ext cx="0" cy="2286000"/>
          </a:xfrm>
          <a:prstGeom prst="line">
            <a:avLst/>
          </a:prstGeom>
          <a:noFill/>
          <a:ln w="12700">
            <a:solidFill>
              <a:schemeClr val="tx2"/>
            </a:solidFill>
            <a:prstDash val="lgDash"/>
            <a:round/>
            <a:headEnd/>
            <a:tailEnd/>
          </a:ln>
          <a:effectLst>
            <a:prstShdw prst="shdw17" dist="17961" dir="2700000">
              <a:schemeClr val="tx2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37898" name="Line 1034"/>
          <p:cNvSpPr>
            <a:spLocks noChangeShapeType="1"/>
          </p:cNvSpPr>
          <p:nvPr/>
        </p:nvSpPr>
        <p:spPr bwMode="auto">
          <a:xfrm>
            <a:off x="914400" y="3276600"/>
            <a:ext cx="6858000" cy="0"/>
          </a:xfrm>
          <a:prstGeom prst="line">
            <a:avLst/>
          </a:prstGeom>
          <a:noFill/>
          <a:ln w="12700">
            <a:solidFill>
              <a:schemeClr val="tx2"/>
            </a:solidFill>
            <a:prstDash val="lgDash"/>
            <a:round/>
            <a:headEnd/>
            <a:tailEnd/>
          </a:ln>
          <a:effectLst>
            <a:prstShdw prst="shdw17" dist="17961" dir="2700000">
              <a:schemeClr val="tx2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37899" name="Line 1035"/>
          <p:cNvSpPr>
            <a:spLocks noChangeShapeType="1"/>
          </p:cNvSpPr>
          <p:nvPr/>
        </p:nvSpPr>
        <p:spPr bwMode="auto">
          <a:xfrm flipV="1">
            <a:off x="7772400" y="533400"/>
            <a:ext cx="0" cy="2743200"/>
          </a:xfrm>
          <a:prstGeom prst="line">
            <a:avLst/>
          </a:prstGeom>
          <a:noFill/>
          <a:ln w="12700">
            <a:solidFill>
              <a:schemeClr val="tx2"/>
            </a:solidFill>
            <a:prstDash val="lgDash"/>
            <a:round/>
            <a:headEnd/>
            <a:tailEnd/>
          </a:ln>
          <a:effectLst>
            <a:prstShdw prst="shdw17" dist="17961" dir="2700000">
              <a:schemeClr val="tx2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01000" cy="533400"/>
          </a:xfrm>
        </p:spPr>
        <p:txBody>
          <a:bodyPr/>
          <a:lstStyle/>
          <a:p>
            <a:r>
              <a:rPr lang="it-IT" sz="3200"/>
              <a:t>Configurazione dell’applicazione</a:t>
            </a:r>
            <a:endParaRPr lang="en-GB" sz="3200"/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914400" y="914400"/>
            <a:ext cx="7315200" cy="41275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3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In ASP tutte le configurazioni dell’applicazioni erano a livello di registro o di metabase IIS. Dalla MMC di IIS si possono regolare tutti i settaggi relativi alle performance, sicurezza e variabili d’ambiente. Il tutto necessitava di privilegi amministrativi.</a:t>
            </a:r>
            <a:br>
              <a:rPr lang="en-GB" sz="23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</a:br>
            <a:endParaRPr lang="en-GB" sz="23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  <a:p>
            <a:pPr>
              <a:spcBef>
                <a:spcPct val="50000"/>
              </a:spcBef>
            </a:pPr>
            <a:r>
              <a:rPr lang="en-GB" sz="23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In ASP.NET tutte le opzioni di configurazione vengono gestite da un file che TUTTE le applicazioni hanno: </a:t>
            </a:r>
            <a:r>
              <a:rPr lang="en-GB" sz="23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Web.Config</a:t>
            </a:r>
            <a:r>
              <a:rPr lang="en-GB" sz="23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.</a:t>
            </a:r>
            <a:br>
              <a:rPr lang="en-GB" sz="23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</a:br>
            <a:r>
              <a:rPr lang="en-GB" sz="23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Il file è in formato XML ed è “prioritario”, per le applicazioni ASP.NET, alle configurazioni apportate via MMC.</a:t>
            </a:r>
            <a:br>
              <a:rPr lang="en-GB" sz="23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</a:br>
            <a:r>
              <a:rPr lang="en-GB" sz="23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E’ possibile predisporre settaggi per: applicazione, autenticazione, sicurezza, singole pagine, gestione delle sessioni.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01000" cy="533400"/>
          </a:xfrm>
        </p:spPr>
        <p:txBody>
          <a:bodyPr/>
          <a:lstStyle/>
          <a:p>
            <a:r>
              <a:rPr lang="it-IT" sz="3200"/>
              <a:t>State Management</a:t>
            </a:r>
            <a:endParaRPr lang="en-GB" sz="3200"/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914400" y="914400"/>
            <a:ext cx="7315200" cy="45402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3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ASP.NET offre delle grandi novità per quanto riguarda la gestione delle sessioni:</a:t>
            </a:r>
          </a:p>
          <a:p>
            <a:pPr>
              <a:spcBef>
                <a:spcPct val="50000"/>
              </a:spcBef>
            </a:pPr>
            <a:r>
              <a:rPr lang="en-GB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&lt;sessionState </a:t>
            </a:r>
            <a:br>
              <a:rPr lang="en-GB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</a:br>
            <a:r>
              <a:rPr lang="en-GB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   mode=“Inproc/StateServer/SqlServer/Off”</a:t>
            </a:r>
            <a:br>
              <a:rPr lang="en-GB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</a:br>
            <a:r>
              <a:rPr lang="en-GB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   stateConnectionString=“tcpip=127.0.0.1:2343”</a:t>
            </a:r>
            <a:br>
              <a:rPr lang="en-GB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</a:br>
            <a:r>
              <a:rPr lang="en-GB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   sqlConnectionString=“data source=127.0.0.1;user id=sa;password=”</a:t>
            </a:r>
            <a:br>
              <a:rPr lang="en-GB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</a:br>
            <a:r>
              <a:rPr lang="en-GB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   cookieless=“false” timeout=“20” /&gt;</a:t>
            </a:r>
            <a:br>
              <a:rPr lang="en-GB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</a:br>
            <a:endParaRPr lang="en-GB" sz="20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t"/>
            </a:pPr>
            <a:r>
              <a:rPr lang="en-GB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Off</a:t>
            </a:r>
            <a:br>
              <a:rPr lang="en-GB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</a:br>
            <a:endParaRPr lang="en-GB" sz="2000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t"/>
            </a:pPr>
            <a:r>
              <a:rPr lang="en-GB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Inproc (come in ASP, da usare per oggetti COM) 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t"/>
            </a:pPr>
            <a:r>
              <a:rPr lang="en-GB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StateServer (processo su server remoto)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t"/>
            </a:pPr>
            <a:r>
              <a:rPr lang="en-GB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SqlServer (sql server per salvataggio informazioni)</a:t>
            </a:r>
          </a:p>
        </p:txBody>
      </p:sp>
      <p:sp>
        <p:nvSpPr>
          <p:cNvPr id="48133" name="AutoShape 5"/>
          <p:cNvSpPr>
            <a:spLocks noChangeArrowheads="1"/>
          </p:cNvSpPr>
          <p:nvPr/>
        </p:nvSpPr>
        <p:spPr bwMode="auto">
          <a:xfrm>
            <a:off x="6172200" y="3657600"/>
            <a:ext cx="609600" cy="1752600"/>
          </a:xfrm>
          <a:prstGeom prst="downArrow">
            <a:avLst>
              <a:gd name="adj1" fmla="val 50000"/>
              <a:gd name="adj2" fmla="val 71875"/>
            </a:avLst>
          </a:prstGeom>
          <a:gradFill rotWithShape="0">
            <a:gsLst>
              <a:gs pos="0">
                <a:srgbClr val="00CC00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it-IT" sz="1400" b="1">
                <a:effectLst>
                  <a:outerShdw blurRad="38100" dist="38100" dir="2700000" algn="tl">
                    <a:srgbClr val="FFFFFF"/>
                  </a:outerShdw>
                </a:effectLst>
              </a:rPr>
              <a:t>S</a:t>
            </a:r>
            <a:br>
              <a:rPr lang="it-IT" sz="1400" b="1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it-IT" sz="1400" b="1">
                <a:effectLst>
                  <a:outerShdw blurRad="38100" dist="38100" dir="2700000" algn="tl">
                    <a:srgbClr val="FFFFFF"/>
                  </a:outerShdw>
                </a:effectLst>
              </a:rPr>
              <a:t>P</a:t>
            </a:r>
            <a:br>
              <a:rPr lang="it-IT" sz="1400" b="1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it-IT" sz="1400" b="1">
                <a:effectLst>
                  <a:outerShdw blurRad="38100" dist="38100" dir="2700000" algn="tl">
                    <a:srgbClr val="FFFFFF"/>
                  </a:outerShdw>
                </a:effectLst>
              </a:rPr>
              <a:t>E</a:t>
            </a:r>
            <a:br>
              <a:rPr lang="it-IT" sz="1400" b="1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it-IT" sz="1400" b="1">
                <a:effectLst>
                  <a:outerShdw blurRad="38100" dist="38100" dir="2700000" algn="tl">
                    <a:srgbClr val="FFFFFF"/>
                  </a:outerShdw>
                </a:effectLst>
              </a:rPr>
              <a:t>E</a:t>
            </a:r>
            <a:br>
              <a:rPr lang="it-IT" sz="1400" b="1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it-IT" sz="1400" b="1">
                <a:effectLst>
                  <a:outerShdw blurRad="38100" dist="38100" dir="2700000" algn="tl">
                    <a:srgbClr val="FFFFFF"/>
                  </a:outerShdw>
                </a:effectLst>
              </a:rPr>
              <a:t>D</a:t>
            </a:r>
            <a:endParaRPr lang="en-GB" sz="14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8135" name="AutoShape 7"/>
          <p:cNvSpPr>
            <a:spLocks noChangeArrowheads="1"/>
          </p:cNvSpPr>
          <p:nvPr/>
        </p:nvSpPr>
        <p:spPr bwMode="auto">
          <a:xfrm>
            <a:off x="7010400" y="3657600"/>
            <a:ext cx="609600" cy="1752600"/>
          </a:xfrm>
          <a:prstGeom prst="upArrow">
            <a:avLst>
              <a:gd name="adj1" fmla="val 50000"/>
              <a:gd name="adj2" fmla="val 71875"/>
            </a:avLst>
          </a:prstGeom>
          <a:gradFill rotWithShape="0">
            <a:gsLst>
              <a:gs pos="0">
                <a:srgbClr val="FF0000"/>
              </a:gs>
              <a:gs pos="100000">
                <a:srgbClr val="00CC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it-IT" sz="1300" b="1">
                <a:effectLst>
                  <a:outerShdw blurRad="38100" dist="38100" dir="2700000" algn="tl">
                    <a:srgbClr val="FFFFFF"/>
                  </a:outerShdw>
                </a:effectLst>
              </a:rPr>
              <a:t>S</a:t>
            </a:r>
            <a:br>
              <a:rPr lang="it-IT" sz="1300" b="1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it-IT" sz="1300" b="1">
                <a:effectLst>
                  <a:outerShdw blurRad="38100" dist="38100" dir="2700000" algn="tl">
                    <a:srgbClr val="FFFFFF"/>
                  </a:outerShdw>
                </a:effectLst>
              </a:rPr>
              <a:t>E</a:t>
            </a:r>
            <a:br>
              <a:rPr lang="it-IT" sz="1300" b="1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it-IT" sz="1300" b="1">
                <a:effectLst>
                  <a:outerShdw blurRad="38100" dist="38100" dir="2700000" algn="tl">
                    <a:srgbClr val="FFFFFF"/>
                  </a:outerShdw>
                </a:effectLst>
              </a:rPr>
              <a:t>C</a:t>
            </a:r>
            <a:br>
              <a:rPr lang="it-IT" sz="1300" b="1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it-IT" sz="1300" b="1">
                <a:effectLst>
                  <a:outerShdw blurRad="38100" dist="38100" dir="2700000" algn="tl">
                    <a:srgbClr val="FFFFFF"/>
                  </a:outerShdw>
                </a:effectLst>
              </a:rPr>
              <a:t>U</a:t>
            </a:r>
            <a:br>
              <a:rPr lang="it-IT" sz="1300" b="1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it-IT" sz="1300" b="1">
                <a:effectLst>
                  <a:outerShdw blurRad="38100" dist="38100" dir="2700000" algn="tl">
                    <a:srgbClr val="FFFFFF"/>
                  </a:outerShdw>
                </a:effectLst>
              </a:rPr>
              <a:t>R</a:t>
            </a:r>
            <a:br>
              <a:rPr lang="it-IT" sz="1300" b="1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it-IT" sz="1300" b="1">
                <a:effectLst>
                  <a:outerShdw blurRad="38100" dist="38100" dir="2700000" algn="tl">
                    <a:srgbClr val="FFFFFF"/>
                  </a:outerShdw>
                </a:effectLst>
              </a:rPr>
              <a:t>I</a:t>
            </a:r>
            <a:br>
              <a:rPr lang="it-IT" sz="1300" b="1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it-IT" sz="1300" b="1">
                <a:effectLst>
                  <a:outerShdw blurRad="38100" dist="38100" dir="2700000" algn="tl">
                    <a:srgbClr val="FFFFFF"/>
                  </a:outerShdw>
                </a:effectLst>
              </a:rPr>
              <a:t>T</a:t>
            </a:r>
            <a:br>
              <a:rPr lang="it-IT" sz="1300" b="1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it-IT" sz="1300" b="1">
                <a:effectLst>
                  <a:outerShdw blurRad="38100" dist="38100" dir="2700000" algn="tl">
                    <a:srgbClr val="FFFFFF"/>
                  </a:outerShdw>
                </a:effectLst>
              </a:rPr>
              <a:t>Y</a:t>
            </a:r>
            <a:endParaRPr lang="en-GB" sz="13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01000" cy="533400"/>
          </a:xfrm>
        </p:spPr>
        <p:txBody>
          <a:bodyPr/>
          <a:lstStyle/>
          <a:p>
            <a:r>
              <a:rPr lang="it-IT" sz="3200"/>
              <a:t>Sicurezza: Autenticazione</a:t>
            </a:r>
            <a:endParaRPr lang="en-GB" sz="3200"/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914400" y="914400"/>
            <a:ext cx="7315200" cy="4097338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3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ASP.NET offre diverse modalità per gestire l’autenticazione:</a:t>
            </a:r>
            <a:br>
              <a:rPr lang="en-GB" sz="23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</a:br>
            <a:endParaRPr lang="en-GB" sz="20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t"/>
            </a:pPr>
            <a:r>
              <a:rPr lang="en-GB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Windows: usa la Windows authentication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t"/>
            </a:pPr>
            <a:r>
              <a:rPr lang="en-GB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Forms: basata sui cookie e su form HTML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t"/>
            </a:pPr>
            <a:r>
              <a:rPr lang="en-GB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Passport: servizio esterno di Microsoft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t"/>
            </a:pPr>
            <a:r>
              <a:rPr lang="en-GB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None: nessuna autenticazione</a:t>
            </a:r>
            <a:br>
              <a:rPr lang="en-GB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</a:br>
            <a:endParaRPr lang="en-GB" sz="2000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GB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&lt;configuration&gt;</a:t>
            </a:r>
            <a:br>
              <a:rPr lang="en-GB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</a:br>
            <a:r>
              <a:rPr lang="en-GB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  &lt;system.web&gt;</a:t>
            </a:r>
            <a:br>
              <a:rPr lang="en-GB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</a:br>
            <a:r>
              <a:rPr lang="en-GB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     &lt;authentication mode=“Windows/Form/Passport/None”/&gt;</a:t>
            </a:r>
            <a:br>
              <a:rPr lang="en-GB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</a:br>
            <a:r>
              <a:rPr lang="en-GB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  &lt;/system.web&gt;</a:t>
            </a:r>
            <a:br>
              <a:rPr lang="en-GB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</a:br>
            <a:r>
              <a:rPr lang="en-GB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&lt;/configuration&gt;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01000" cy="533400"/>
          </a:xfrm>
        </p:spPr>
        <p:txBody>
          <a:bodyPr/>
          <a:lstStyle/>
          <a:p>
            <a:r>
              <a:rPr lang="it-IT" sz="3200"/>
              <a:t>Sicurezza: Autorizzazione</a:t>
            </a:r>
            <a:endParaRPr lang="en-GB" sz="3200"/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914400" y="914400"/>
            <a:ext cx="7315200" cy="3094038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3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ASP.NET offre la possibilità di gestire la sicurezza anche a livello di autorizzazione. Una volta autenticaticati è possibile eseguire una cernita degli accessi in base alle autorizzazioni:</a:t>
            </a:r>
            <a:br>
              <a:rPr lang="en-GB" sz="23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</a:br>
            <a:endParaRPr lang="en-GB" sz="2000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GB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&lt;authorization&gt;</a:t>
            </a:r>
            <a:br>
              <a:rPr lang="en-GB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</a:br>
            <a:r>
              <a:rPr lang="en-GB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  &lt;allow users=“dominio1\utente1, dominio2\utente1” /&gt;</a:t>
            </a:r>
            <a:br>
              <a:rPr lang="en-GB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</a:br>
            <a:r>
              <a:rPr lang="en-GB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  &lt;deny users=“*” /&gt;</a:t>
            </a:r>
            <a:br>
              <a:rPr lang="en-GB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</a:br>
            <a:r>
              <a:rPr lang="en-GB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&lt;/ authorization&gt;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endParaRPr lang="en-GB" sz="20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01000" cy="533400"/>
          </a:xfrm>
        </p:spPr>
        <p:txBody>
          <a:bodyPr/>
          <a:lstStyle/>
          <a:p>
            <a:r>
              <a:rPr lang="it-IT" sz="3200"/>
              <a:t>Sicurezza: Impersonation</a:t>
            </a:r>
            <a:endParaRPr lang="en-GB" sz="3200"/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914400" y="914400"/>
            <a:ext cx="7315200" cy="2789238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3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Con ASP.NET è anche possibile “impersonificare” un utente o identità con la quale accedere agli oggetti. Di default non esiste un’identità anonima come in ASP:</a:t>
            </a:r>
            <a:br>
              <a:rPr lang="en-GB" sz="23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</a:br>
            <a:endParaRPr lang="en-GB" sz="2000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GB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&lt;identity&gt;</a:t>
            </a:r>
            <a:br>
              <a:rPr lang="en-GB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</a:br>
            <a:r>
              <a:rPr lang="en-GB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  &lt;impersonation enable = “true”&gt;</a:t>
            </a:r>
            <a:br>
              <a:rPr lang="en-GB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</a:br>
            <a:r>
              <a:rPr lang="en-GB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&lt;/ identity&gt;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endParaRPr lang="en-GB" sz="20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14400"/>
          </a:xfrm>
        </p:spPr>
        <p:txBody>
          <a:bodyPr/>
          <a:lstStyle/>
          <a:p>
            <a:r>
              <a:rPr lang="en-GB" sz="4800"/>
              <a:t>ASP .NET</a:t>
            </a: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914400" y="1371600"/>
            <a:ext cx="73152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231775" indent="-231775" algn="ctr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it-IT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Panoramica sui Web Forms</a:t>
            </a:r>
            <a:endParaRPr lang="en-GB" sz="32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  <a:p>
            <a:pPr marL="231775" indent="-231775" algn="ctr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GB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e sulle novità per la programmazione web</a:t>
            </a:r>
          </a:p>
          <a:p>
            <a:pPr marL="231775" indent="-231775" algn="ctr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GB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con .NET</a:t>
            </a:r>
          </a:p>
        </p:txBody>
      </p:sp>
      <p:sp>
        <p:nvSpPr>
          <p:cNvPr id="52230" name="Line 6"/>
          <p:cNvSpPr>
            <a:spLocks noChangeShapeType="1"/>
          </p:cNvSpPr>
          <p:nvPr/>
        </p:nvSpPr>
        <p:spPr bwMode="auto">
          <a:xfrm flipV="1">
            <a:off x="914400" y="3276600"/>
            <a:ext cx="0" cy="2286000"/>
          </a:xfrm>
          <a:prstGeom prst="line">
            <a:avLst/>
          </a:prstGeom>
          <a:noFill/>
          <a:ln w="12700">
            <a:solidFill>
              <a:schemeClr val="tx2"/>
            </a:solidFill>
            <a:prstDash val="lgDash"/>
            <a:round/>
            <a:headEnd/>
            <a:tailEnd/>
          </a:ln>
          <a:effectLst>
            <a:prstShdw prst="shdw17" dist="17961" dir="2700000">
              <a:schemeClr val="tx2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52231" name="Line 7"/>
          <p:cNvSpPr>
            <a:spLocks noChangeShapeType="1"/>
          </p:cNvSpPr>
          <p:nvPr/>
        </p:nvSpPr>
        <p:spPr bwMode="auto">
          <a:xfrm>
            <a:off x="914400" y="3276600"/>
            <a:ext cx="6858000" cy="0"/>
          </a:xfrm>
          <a:prstGeom prst="line">
            <a:avLst/>
          </a:prstGeom>
          <a:noFill/>
          <a:ln w="12700">
            <a:solidFill>
              <a:schemeClr val="tx2"/>
            </a:solidFill>
            <a:prstDash val="lgDash"/>
            <a:round/>
            <a:headEnd/>
            <a:tailEnd/>
          </a:ln>
          <a:effectLst>
            <a:prstShdw prst="shdw17" dist="17961" dir="2700000">
              <a:schemeClr val="tx2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52232" name="Line 8"/>
          <p:cNvSpPr>
            <a:spLocks noChangeShapeType="1"/>
          </p:cNvSpPr>
          <p:nvPr/>
        </p:nvSpPr>
        <p:spPr bwMode="auto">
          <a:xfrm flipV="1">
            <a:off x="7772400" y="533400"/>
            <a:ext cx="0" cy="2743200"/>
          </a:xfrm>
          <a:prstGeom prst="line">
            <a:avLst/>
          </a:prstGeom>
          <a:noFill/>
          <a:ln w="12700">
            <a:solidFill>
              <a:schemeClr val="tx2"/>
            </a:solidFill>
            <a:prstDash val="lgDash"/>
            <a:round/>
            <a:headEnd/>
            <a:tailEnd/>
          </a:ln>
          <a:effectLst>
            <a:prstShdw prst="shdw17" dist="17961" dir="2700000">
              <a:schemeClr val="tx2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52233" name="Rectangle 9"/>
          <p:cNvSpPr>
            <a:spLocks noChangeArrowheads="1"/>
          </p:cNvSpPr>
          <p:nvPr/>
        </p:nvSpPr>
        <p:spPr bwMode="auto">
          <a:xfrm>
            <a:off x="914400" y="4114800"/>
            <a:ext cx="73152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231775" indent="-231775" algn="ctr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it-IT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Velocità e Semplicità di Utilizzo</a:t>
            </a:r>
            <a:endParaRPr lang="en-GB" sz="32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01000" cy="533400"/>
          </a:xfrm>
        </p:spPr>
        <p:txBody>
          <a:bodyPr/>
          <a:lstStyle/>
          <a:p>
            <a:r>
              <a:rPr lang="it-IT" sz="3200"/>
              <a:t>Web Forms ???</a:t>
            </a:r>
            <a:endParaRPr lang="en-GB" sz="3200"/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914400" y="914400"/>
            <a:ext cx="7315200" cy="45085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3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ASP.NET eredita molte funzionalità da ASP con in più la potenza del CLR (Common Language Runtime). Ma che ne è dell’interfaccia grafica? E la memoria dei campi immessi dopo un refresh della pagina? E per la validazione dei dati immessi?</a:t>
            </a:r>
          </a:p>
          <a:p>
            <a:pPr>
              <a:spcBef>
                <a:spcPct val="50000"/>
              </a:spcBef>
            </a:pPr>
            <a:r>
              <a:rPr lang="en-GB" sz="23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                                        WEB FORMS !!!</a:t>
            </a:r>
          </a:p>
          <a:p>
            <a:pPr>
              <a:spcBef>
                <a:spcPct val="50000"/>
              </a:spcBef>
            </a:pPr>
            <a:r>
              <a:rPr lang="en-GB" sz="23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Permettono di trattare l’interfaccia come fossero dei Windows Forms e sono dotati di “intelligenza”. Infatti si mostrano in maniera opportuna basandosi sulle caratteristiche del client.</a:t>
            </a:r>
          </a:p>
          <a:p>
            <a:pPr>
              <a:spcBef>
                <a:spcPct val="50000"/>
              </a:spcBef>
            </a:pPr>
            <a:r>
              <a:rPr lang="en-GB" sz="23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Sono composti da: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t"/>
            </a:pPr>
            <a:r>
              <a:rPr lang="en-GB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La parte visuale (pagina ASPX) 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t"/>
            </a:pPr>
            <a:r>
              <a:rPr lang="en-GB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La parte di “code behind” in un file separato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01000" cy="533400"/>
          </a:xfrm>
        </p:spPr>
        <p:txBody>
          <a:bodyPr/>
          <a:lstStyle/>
          <a:p>
            <a:r>
              <a:rPr lang="it-IT" sz="3200"/>
              <a:t>Web Forms !!!</a:t>
            </a:r>
            <a:endParaRPr lang="en-GB" sz="3200"/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914400" y="914400"/>
            <a:ext cx="7315200" cy="527367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 sz="2000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  <a:p>
            <a:pPr>
              <a:spcBef>
                <a:spcPct val="50000"/>
              </a:spcBef>
            </a:pPr>
            <a:endParaRPr lang="en-GB" sz="2000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  <a:p>
            <a:pPr>
              <a:spcBef>
                <a:spcPct val="50000"/>
              </a:spcBef>
            </a:pPr>
            <a:endParaRPr lang="en-GB" sz="2000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  <a:p>
            <a:pPr>
              <a:spcBef>
                <a:spcPct val="50000"/>
              </a:spcBef>
            </a:pPr>
            <a:endParaRPr lang="en-GB" sz="2000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  <a:p>
            <a:pPr>
              <a:spcBef>
                <a:spcPct val="50000"/>
              </a:spcBef>
            </a:pPr>
            <a:endParaRPr lang="en-GB" sz="2000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  <a:p>
            <a:pPr>
              <a:spcBef>
                <a:spcPct val="50000"/>
              </a:spcBef>
            </a:pPr>
            <a:endParaRPr lang="en-GB" sz="2000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  <a:p>
            <a:pPr>
              <a:spcBef>
                <a:spcPct val="50000"/>
              </a:spcBef>
            </a:pPr>
            <a:endParaRPr lang="en-GB" sz="2000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  <a:p>
            <a:pPr>
              <a:spcBef>
                <a:spcPct val="50000"/>
              </a:spcBef>
            </a:pPr>
            <a:endParaRPr lang="en-GB" sz="2000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  <a:p>
            <a:pPr>
              <a:spcBef>
                <a:spcPct val="50000"/>
              </a:spcBef>
            </a:pPr>
            <a:endParaRPr lang="en-GB" sz="2000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  <a:p>
            <a:pPr>
              <a:spcBef>
                <a:spcPct val="50000"/>
              </a:spcBef>
            </a:pPr>
            <a:endParaRPr lang="en-GB" sz="2000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  <a:p>
            <a:pPr>
              <a:spcBef>
                <a:spcPct val="50000"/>
              </a:spcBef>
            </a:pPr>
            <a:r>
              <a:rPr lang="en-GB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/>
            </a:r>
            <a:br>
              <a:rPr lang="en-GB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</a:br>
            <a:endParaRPr lang="en-GB" sz="2000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54276" name="Oval 4"/>
          <p:cNvSpPr>
            <a:spLocks noChangeArrowheads="1"/>
          </p:cNvSpPr>
          <p:nvPr/>
        </p:nvSpPr>
        <p:spPr bwMode="auto">
          <a:xfrm>
            <a:off x="3429000" y="1143000"/>
            <a:ext cx="2286000" cy="914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it-IT">
                <a:effectLst>
                  <a:outerShdw blurRad="38100" dist="38100" dir="2700000" algn="tl">
                    <a:srgbClr val="FFFFFF"/>
                  </a:outerShdw>
                </a:effectLst>
              </a:rPr>
              <a:t>BROWSER</a:t>
            </a:r>
            <a:endParaRPr lang="en-GB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3352800" y="2286000"/>
            <a:ext cx="2438400" cy="9144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it-IT">
                <a:effectLst>
                  <a:outerShdw blurRad="38100" dist="38100" dir="2700000" algn="tl">
                    <a:srgbClr val="FFFFFF"/>
                  </a:outerShdw>
                </a:effectLst>
              </a:rPr>
              <a:t>IIS</a:t>
            </a:r>
            <a:endParaRPr lang="en-GB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1524000" y="3429000"/>
            <a:ext cx="6172200" cy="4572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it-IT">
                <a:effectLst>
                  <a:outerShdw blurRad="38100" dist="38100" dir="2700000" algn="tl">
                    <a:srgbClr val="FFFFFF"/>
                  </a:outerShdw>
                </a:effectLst>
              </a:rPr>
              <a:t>ASP.NET</a:t>
            </a:r>
            <a:endParaRPr lang="en-GB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4279" name="Rectangle 7"/>
          <p:cNvSpPr>
            <a:spLocks noChangeArrowheads="1"/>
          </p:cNvSpPr>
          <p:nvPr/>
        </p:nvSpPr>
        <p:spPr bwMode="auto">
          <a:xfrm>
            <a:off x="1524000" y="3886200"/>
            <a:ext cx="3124200" cy="9144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it-IT">
                <a:effectLst>
                  <a:outerShdw blurRad="38100" dist="38100" dir="2700000" algn="tl">
                    <a:srgbClr val="FFFFFF"/>
                  </a:outerShdw>
                </a:effectLst>
              </a:rPr>
              <a:t>Web Forms</a:t>
            </a:r>
            <a:endParaRPr lang="en-GB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1524000" y="4800600"/>
            <a:ext cx="3124200" cy="9144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it-IT">
                <a:effectLst>
                  <a:outerShdw blurRad="38100" dist="38100" dir="2700000" algn="tl">
                    <a:srgbClr val="FFFFFF"/>
                  </a:outerShdw>
                </a:effectLst>
              </a:rPr>
              <a:t>Web Controls</a:t>
            </a:r>
            <a:endParaRPr lang="en-GB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4281" name="Rectangle 9"/>
          <p:cNvSpPr>
            <a:spLocks noChangeArrowheads="1"/>
          </p:cNvSpPr>
          <p:nvPr/>
        </p:nvSpPr>
        <p:spPr bwMode="auto">
          <a:xfrm>
            <a:off x="4648200" y="3886200"/>
            <a:ext cx="3048000" cy="18288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it-IT">
                <a:effectLst>
                  <a:outerShdw blurRad="38100" dist="38100" dir="2700000" algn="tl">
                    <a:srgbClr val="FFFFFF"/>
                  </a:outerShdw>
                </a:effectLst>
              </a:rPr>
              <a:t>.NET Language</a:t>
            </a:r>
          </a:p>
          <a:p>
            <a:pPr algn="ctr"/>
            <a:r>
              <a:rPr lang="it-IT">
                <a:effectLst>
                  <a:outerShdw blurRad="38100" dist="38100" dir="2700000" algn="tl">
                    <a:srgbClr val="FFFFFF"/>
                  </a:outerShdw>
                </a:effectLst>
              </a:rPr>
              <a:t>(VB, C#, C++,ecc.)</a:t>
            </a:r>
            <a:endParaRPr lang="en-GB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4282" name="Line 10"/>
          <p:cNvSpPr>
            <a:spLocks noChangeShapeType="1"/>
          </p:cNvSpPr>
          <p:nvPr/>
        </p:nvSpPr>
        <p:spPr bwMode="auto">
          <a:xfrm>
            <a:off x="4572000" y="2057400"/>
            <a:ext cx="0" cy="228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54283" name="Line 11"/>
          <p:cNvSpPr>
            <a:spLocks noChangeShapeType="1"/>
          </p:cNvSpPr>
          <p:nvPr/>
        </p:nvSpPr>
        <p:spPr bwMode="auto">
          <a:xfrm>
            <a:off x="4572000" y="3200400"/>
            <a:ext cx="0" cy="228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it-IT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r>
              <a:rPr lang="it-IT" sz="3200"/>
              <a:t>Obiettivi dei Web Forms</a:t>
            </a:r>
            <a:endParaRPr lang="en-GB" sz="320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914400" y="1447800"/>
            <a:ext cx="7315200" cy="4648200"/>
          </a:xfrm>
          <a:solidFill>
            <a:schemeClr val="bg2"/>
          </a:solidFill>
          <a:ln/>
        </p:spPr>
        <p:txBody>
          <a:bodyPr/>
          <a:lstStyle/>
          <a:p>
            <a:r>
              <a:rPr lang="it-IT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Separare l’interfaccia dalla logica applicativa</a:t>
            </a:r>
          </a:p>
          <a:p>
            <a:r>
              <a:rPr lang="it-IT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Un vasto set di controlli capaci di “adattarsi” alle esigenze del client</a:t>
            </a:r>
          </a:p>
          <a:p>
            <a:r>
              <a:rPr lang="it-IT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Meno codice da scrivere grazie al data – binding dei controlli server side</a:t>
            </a:r>
          </a:p>
          <a:p>
            <a:r>
              <a:rPr lang="it-IT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Modello di programmazione ad eventi VB like</a:t>
            </a:r>
          </a:p>
          <a:p>
            <a:r>
              <a:rPr lang="it-IT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Codice compilato con visibile aumento delle performance</a:t>
            </a:r>
          </a:p>
          <a:p>
            <a:r>
              <a:rPr lang="it-IT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Multilinguaggio, cioè la possibilità di esprimersi al meglio nel linguaggio meglio noto o più congeniale (a patto che sia disponibile per .NET)</a:t>
            </a:r>
          </a:p>
          <a:p>
            <a:r>
              <a:rPr lang="it-IT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Permettere di creare controlli separati e possibilità di utilizzare controlli di terze parti</a:t>
            </a:r>
          </a:p>
          <a:p>
            <a:endParaRPr lang="en-GB" sz="2000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914400" y="838200"/>
            <a:ext cx="7315200" cy="4429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3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Ecco quali sono gli obiettivi principali dei Web Forms: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r>
              <a:rPr lang="it-IT" sz="3200"/>
              <a:t>Tipologie di Web Forms</a:t>
            </a:r>
            <a:endParaRPr lang="en-GB" sz="320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914400" y="1447800"/>
            <a:ext cx="7315200" cy="4648200"/>
          </a:xfrm>
          <a:solidFill>
            <a:schemeClr val="bg2"/>
          </a:solidFill>
          <a:ln/>
        </p:spPr>
        <p:txBody>
          <a:bodyPr/>
          <a:lstStyle/>
          <a:p>
            <a:r>
              <a:rPr lang="it-IT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HTML Controls: sono controlli HTML ai quali è possibile attribuire la proprietà </a:t>
            </a:r>
            <a:r>
              <a:rPr lang="it-IT" sz="20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runat=server</a:t>
            </a:r>
            <a:r>
              <a:rPr lang="it-IT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che ne permette il controllo e manipolazione dal codice lato server</a:t>
            </a:r>
          </a:p>
          <a:p>
            <a:pPr>
              <a:buFont typeface="Wingdings" pitchFamily="2" charset="2"/>
              <a:buNone/>
            </a:pPr>
            <a:r>
              <a:rPr lang="it-IT" sz="2000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it-IT" sz="20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&lt;input type=“text” id=“testo1” runat=“server” /&gt;</a:t>
            </a:r>
            <a:br>
              <a:rPr lang="it-IT" sz="20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it-IT" sz="2000" b="1" i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it-IT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Web Form Controls: si comportano come i controlli HTML con la differenza che il loro risultato può essere HTML ma anche WML per device portatili o altri formati adattandosi al client. Tutti implementano la classe </a:t>
            </a:r>
            <a:r>
              <a:rPr lang="it-IT" sz="20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System.Web.UI.WebControls.</a:t>
            </a:r>
            <a:r>
              <a:rPr lang="it-IT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Esempio:</a:t>
            </a:r>
          </a:p>
          <a:p>
            <a:pPr>
              <a:buFont typeface="Wingdings" pitchFamily="2" charset="2"/>
              <a:buNone/>
            </a:pPr>
            <a:r>
              <a:rPr lang="en-GB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it-IT" sz="20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&lt;asp:TextBox id=“testo1” runat=“server” /&gt;</a:t>
            </a:r>
            <a:endParaRPr lang="en-GB" sz="2000" b="1" i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914400" y="838200"/>
            <a:ext cx="7315200" cy="4429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3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Esistono due tipologie di Web Forms: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r>
              <a:rPr lang="it-IT" sz="3200"/>
              <a:t>Premesse Prima Di Iniziare</a:t>
            </a:r>
            <a:endParaRPr lang="en-GB" sz="3200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914400" y="1752600"/>
            <a:ext cx="7315200" cy="4343400"/>
          </a:xfrm>
          <a:solidFill>
            <a:schemeClr val="bg2"/>
          </a:solidFill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it-IT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HTML</a:t>
            </a:r>
          </a:p>
          <a:p>
            <a:pPr>
              <a:lnSpc>
                <a:spcPct val="90000"/>
              </a:lnSpc>
            </a:pPr>
            <a:r>
              <a:rPr lang="en-GB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VB Scripting Edition (o altri linguaggi) lato server</a:t>
            </a:r>
          </a:p>
          <a:p>
            <a:pPr>
              <a:lnSpc>
                <a:spcPct val="90000"/>
              </a:lnSpc>
            </a:pPr>
            <a:r>
              <a:rPr lang="en-GB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JavaScript (ECMA Script) lato client</a:t>
            </a:r>
          </a:p>
          <a:p>
            <a:pPr>
              <a:lnSpc>
                <a:spcPct val="90000"/>
              </a:lnSpc>
            </a:pPr>
            <a:r>
              <a:rPr lang="en-GB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XML</a:t>
            </a:r>
          </a:p>
          <a:p>
            <a:pPr>
              <a:lnSpc>
                <a:spcPct val="90000"/>
              </a:lnSpc>
            </a:pPr>
            <a:r>
              <a:rPr lang="en-GB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VB, C++, JAVA</a:t>
            </a:r>
          </a:p>
          <a:p>
            <a:pPr>
              <a:lnSpc>
                <a:spcPct val="90000"/>
              </a:lnSpc>
            </a:pPr>
            <a:r>
              <a:rPr lang="en-GB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 / COM+</a:t>
            </a:r>
          </a:p>
          <a:p>
            <a:pPr>
              <a:lnSpc>
                <a:spcPct val="90000"/>
              </a:lnSpc>
            </a:pPr>
            <a:r>
              <a:rPr lang="en-GB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ADO</a:t>
            </a:r>
          </a:p>
          <a:p>
            <a:pPr>
              <a:lnSpc>
                <a:spcPct val="90000"/>
              </a:lnSpc>
            </a:pPr>
            <a:r>
              <a:rPr lang="en-GB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IIS</a:t>
            </a:r>
          </a:p>
          <a:p>
            <a:pPr>
              <a:lnSpc>
                <a:spcPct val="90000"/>
              </a:lnSpc>
            </a:pPr>
            <a:r>
              <a:rPr lang="en-GB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MTS</a:t>
            </a:r>
          </a:p>
          <a:p>
            <a:pPr>
              <a:lnSpc>
                <a:spcPct val="90000"/>
              </a:lnSpc>
            </a:pPr>
            <a:r>
              <a:rPr lang="en-GB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Structured Query Language (SQL)</a:t>
            </a:r>
          </a:p>
          <a:p>
            <a:pPr>
              <a:lnSpc>
                <a:spcPct val="90000"/>
              </a:lnSpc>
            </a:pPr>
            <a:r>
              <a:rPr lang="en-GB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SQL Server, Access, Altre Sorgenti Dati</a:t>
            </a:r>
          </a:p>
          <a:p>
            <a:pPr>
              <a:lnSpc>
                <a:spcPct val="90000"/>
              </a:lnSpc>
            </a:pPr>
            <a:r>
              <a:rPr lang="en-GB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Sistema Operativo</a:t>
            </a: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914400" y="838200"/>
            <a:ext cx="7315200" cy="7937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3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Prima di incominciare bisogna premettere che in una pagina o servizio/applicativo web possono coesistere le seguenti tecnologie: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01000" cy="533400"/>
          </a:xfrm>
        </p:spPr>
        <p:txBody>
          <a:bodyPr/>
          <a:lstStyle/>
          <a:p>
            <a:r>
              <a:rPr lang="it-IT" sz="3200"/>
              <a:t>Validazione dei Dati Immessi</a:t>
            </a:r>
            <a:endParaRPr lang="en-GB" sz="3200"/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914400" y="914400"/>
            <a:ext cx="7315200" cy="5195888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3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Esiste un set di controlli che facilita la validazione dei dati dall’utente e risparmia il lavoro di “round trip” che esisteva con ASP. I validators creano script client side JavaScript compatibile oppure controllano i dati lato server . Validator:</a:t>
            </a:r>
            <a:br>
              <a:rPr lang="en-GB" sz="23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</a:br>
            <a:endParaRPr lang="en-GB" sz="23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t"/>
            </a:pPr>
            <a:r>
              <a:rPr lang="it-IT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RequiredFieldValidator: verifica che il controllo a cui è legato sia inserito. Non ne controlla la forma ma solo l’esistenza di un valore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t"/>
            </a:pPr>
            <a:r>
              <a:rPr lang="it-IT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CompareValidator: verifica che il contenuto dei due controlli a cui è legato sia uguale. In caso contrario mostra l’errore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t"/>
            </a:pPr>
            <a:r>
              <a:rPr lang="it-IT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RangeValidator: verifica se il controllo a cui è legato rientra nel range specificato.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t"/>
            </a:pPr>
            <a:r>
              <a:rPr lang="it-IT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RegularExpressionValidator: verifica che il valore del controllo associato sia oerente con l’espressione inserita.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t"/>
            </a:pPr>
            <a:r>
              <a:rPr lang="it-IT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CustomValidator: va associato ad una funzione client o server side che DEVE restituire TRUE o FALSE. FALSE = ERRORE !</a:t>
            </a:r>
            <a:endParaRPr lang="en-GB" sz="2000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01000" cy="533400"/>
          </a:xfrm>
        </p:spPr>
        <p:txBody>
          <a:bodyPr/>
          <a:lstStyle/>
          <a:p>
            <a:r>
              <a:rPr lang="it-IT" sz="3200"/>
              <a:t>ASPX step by step</a:t>
            </a:r>
            <a:endParaRPr lang="en-GB" sz="3200"/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914400" y="914400"/>
            <a:ext cx="7315200" cy="527367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 sz="2000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  <a:p>
            <a:pPr>
              <a:spcBef>
                <a:spcPct val="50000"/>
              </a:spcBef>
            </a:pPr>
            <a:endParaRPr lang="en-GB" sz="2000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  <a:p>
            <a:pPr>
              <a:spcBef>
                <a:spcPct val="50000"/>
              </a:spcBef>
            </a:pPr>
            <a:endParaRPr lang="en-GB" sz="2000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  <a:p>
            <a:pPr>
              <a:spcBef>
                <a:spcPct val="50000"/>
              </a:spcBef>
            </a:pPr>
            <a:endParaRPr lang="en-GB" sz="2000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  <a:p>
            <a:pPr>
              <a:spcBef>
                <a:spcPct val="50000"/>
              </a:spcBef>
            </a:pPr>
            <a:endParaRPr lang="en-GB" sz="2000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  <a:p>
            <a:pPr>
              <a:spcBef>
                <a:spcPct val="50000"/>
              </a:spcBef>
            </a:pPr>
            <a:endParaRPr lang="en-GB" sz="2000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  <a:p>
            <a:pPr>
              <a:spcBef>
                <a:spcPct val="50000"/>
              </a:spcBef>
            </a:pPr>
            <a:endParaRPr lang="en-GB" sz="2000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  <a:p>
            <a:pPr>
              <a:spcBef>
                <a:spcPct val="50000"/>
              </a:spcBef>
            </a:pPr>
            <a:endParaRPr lang="en-GB" sz="2000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  <a:p>
            <a:pPr>
              <a:spcBef>
                <a:spcPct val="50000"/>
              </a:spcBef>
            </a:pPr>
            <a:endParaRPr lang="en-GB" sz="2000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  <a:p>
            <a:pPr>
              <a:spcBef>
                <a:spcPct val="50000"/>
              </a:spcBef>
            </a:pPr>
            <a:endParaRPr lang="en-GB" sz="2000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  <a:p>
            <a:pPr>
              <a:spcBef>
                <a:spcPct val="50000"/>
              </a:spcBef>
            </a:pPr>
            <a:r>
              <a:rPr lang="en-GB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/>
            </a:r>
            <a:br>
              <a:rPr lang="en-GB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</a:br>
            <a:endParaRPr lang="en-GB" sz="2000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58380" name="AutoShape 12"/>
          <p:cNvSpPr>
            <a:spLocks noChangeArrowheads="1"/>
          </p:cNvSpPr>
          <p:nvPr/>
        </p:nvSpPr>
        <p:spPr bwMode="auto">
          <a:xfrm>
            <a:off x="1371600" y="1143000"/>
            <a:ext cx="1066800" cy="457200"/>
          </a:xfrm>
          <a:prstGeom prst="flowChart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it-IT">
                <a:effectLst>
                  <a:outerShdw blurRad="38100" dist="38100" dir="2700000" algn="tl">
                    <a:srgbClr val="FFFFFF"/>
                  </a:outerShdw>
                </a:effectLst>
              </a:rPr>
              <a:t>INIT</a:t>
            </a:r>
            <a:endParaRPr lang="en-GB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8381" name="AutoShape 13"/>
          <p:cNvSpPr>
            <a:spLocks noChangeArrowheads="1"/>
          </p:cNvSpPr>
          <p:nvPr/>
        </p:nvSpPr>
        <p:spPr bwMode="auto">
          <a:xfrm>
            <a:off x="1371600" y="2971800"/>
            <a:ext cx="1066800" cy="457200"/>
          </a:xfrm>
          <a:prstGeom prst="flowChart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it-IT">
                <a:effectLst>
                  <a:outerShdw blurRad="38100" dist="38100" dir="2700000" algn="tl">
                    <a:srgbClr val="FFFFFF"/>
                  </a:outerShdw>
                </a:effectLst>
              </a:rPr>
              <a:t>LOAD</a:t>
            </a:r>
            <a:endParaRPr lang="en-GB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8382" name="AutoShape 14"/>
          <p:cNvSpPr>
            <a:spLocks noChangeArrowheads="1"/>
          </p:cNvSpPr>
          <p:nvPr/>
        </p:nvSpPr>
        <p:spPr bwMode="auto">
          <a:xfrm>
            <a:off x="1143000" y="1905000"/>
            <a:ext cx="1524000" cy="762000"/>
          </a:xfrm>
          <a:prstGeom prst="flowChartDecision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it-IT" sz="1400">
                <a:effectLst>
                  <a:outerShdw blurRad="38100" dist="38100" dir="2700000" algn="tl">
                    <a:srgbClr val="FFFFFF"/>
                  </a:outerShdw>
                </a:effectLst>
              </a:rPr>
              <a:t>POSTBACK?</a:t>
            </a:r>
            <a:endParaRPr lang="en-GB" sz="14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8384" name="Line 16"/>
          <p:cNvSpPr>
            <a:spLocks noChangeShapeType="1"/>
          </p:cNvSpPr>
          <p:nvPr/>
        </p:nvSpPr>
        <p:spPr bwMode="auto">
          <a:xfrm>
            <a:off x="1905000" y="1600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58386" name="AutoShape 18"/>
          <p:cNvSpPr>
            <a:spLocks noChangeArrowheads="1"/>
          </p:cNvSpPr>
          <p:nvPr/>
        </p:nvSpPr>
        <p:spPr bwMode="auto">
          <a:xfrm>
            <a:off x="2971800" y="2057400"/>
            <a:ext cx="1066800" cy="457200"/>
          </a:xfrm>
          <a:prstGeom prst="flowChart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it-IT" sz="1400" b="1">
                <a:effectLst>
                  <a:outerShdw blurRad="38100" dist="38100" dir="2700000" algn="tl">
                    <a:srgbClr val="FFFFFF"/>
                  </a:outerShdw>
                </a:effectLst>
              </a:rPr>
              <a:t>Restore</a:t>
            </a:r>
          </a:p>
          <a:p>
            <a:pPr algn="ctr"/>
            <a:r>
              <a:rPr lang="it-IT" sz="1400" b="1">
                <a:effectLst>
                  <a:outerShdw blurRad="38100" dist="38100" dir="2700000" algn="tl">
                    <a:srgbClr val="FFFFFF"/>
                  </a:outerShdw>
                </a:effectLst>
              </a:rPr>
              <a:t>State</a:t>
            </a:r>
            <a:endParaRPr lang="en-GB" sz="14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8387" name="Line 19"/>
          <p:cNvSpPr>
            <a:spLocks noChangeShapeType="1"/>
          </p:cNvSpPr>
          <p:nvPr/>
        </p:nvSpPr>
        <p:spPr bwMode="auto">
          <a:xfrm>
            <a:off x="1905000" y="2667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58388" name="Line 20"/>
          <p:cNvSpPr>
            <a:spLocks noChangeShapeType="1"/>
          </p:cNvSpPr>
          <p:nvPr/>
        </p:nvSpPr>
        <p:spPr bwMode="auto">
          <a:xfrm>
            <a:off x="2667000" y="2286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58389" name="Line 21"/>
          <p:cNvSpPr>
            <a:spLocks noChangeShapeType="1"/>
          </p:cNvSpPr>
          <p:nvPr/>
        </p:nvSpPr>
        <p:spPr bwMode="auto">
          <a:xfrm>
            <a:off x="3505200" y="251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58390" name="Line 22"/>
          <p:cNvSpPr>
            <a:spLocks noChangeShapeType="1"/>
          </p:cNvSpPr>
          <p:nvPr/>
        </p:nvSpPr>
        <p:spPr bwMode="auto">
          <a:xfrm flipH="1">
            <a:off x="1905000" y="27432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58391" name="Text Box 23"/>
          <p:cNvSpPr txBox="1">
            <a:spLocks noChangeArrowheads="1"/>
          </p:cNvSpPr>
          <p:nvPr/>
        </p:nvSpPr>
        <p:spPr bwMode="auto">
          <a:xfrm>
            <a:off x="2590800" y="19812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4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</a:t>
            </a:r>
            <a:endParaRPr lang="en-GB" sz="1400" b="1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8392" name="Text Box 24"/>
          <p:cNvSpPr txBox="1">
            <a:spLocks noChangeArrowheads="1"/>
          </p:cNvSpPr>
          <p:nvPr/>
        </p:nvSpPr>
        <p:spPr bwMode="auto">
          <a:xfrm>
            <a:off x="1447800" y="26670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4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</a:t>
            </a:r>
            <a:endParaRPr lang="en-GB" sz="1400" b="1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8403" name="AutoShape 35"/>
          <p:cNvSpPr>
            <a:spLocks noChangeArrowheads="1"/>
          </p:cNvSpPr>
          <p:nvPr/>
        </p:nvSpPr>
        <p:spPr bwMode="auto">
          <a:xfrm>
            <a:off x="1143000" y="3733800"/>
            <a:ext cx="1524000" cy="762000"/>
          </a:xfrm>
          <a:prstGeom prst="flowChartDecision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it-IT" sz="1400">
                <a:effectLst>
                  <a:outerShdw blurRad="38100" dist="38100" dir="2700000" algn="tl">
                    <a:srgbClr val="FFFFFF"/>
                  </a:outerShdw>
                </a:effectLst>
              </a:rPr>
              <a:t>POSTBACK?</a:t>
            </a:r>
            <a:endParaRPr lang="en-GB" sz="14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8404" name="Line 36"/>
          <p:cNvSpPr>
            <a:spLocks noChangeShapeType="1"/>
          </p:cNvSpPr>
          <p:nvPr/>
        </p:nvSpPr>
        <p:spPr bwMode="auto">
          <a:xfrm>
            <a:off x="1905000" y="3429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58405" name="AutoShape 37"/>
          <p:cNvSpPr>
            <a:spLocks noChangeArrowheads="1"/>
          </p:cNvSpPr>
          <p:nvPr/>
        </p:nvSpPr>
        <p:spPr bwMode="auto">
          <a:xfrm>
            <a:off x="2971800" y="3886200"/>
            <a:ext cx="1066800" cy="457200"/>
          </a:xfrm>
          <a:prstGeom prst="flowChart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it-IT" sz="1400" b="1">
                <a:effectLst>
                  <a:outerShdw blurRad="38100" dist="38100" dir="2700000" algn="tl">
                    <a:srgbClr val="FFFFFF"/>
                  </a:outerShdw>
                </a:effectLst>
              </a:rPr>
              <a:t>Fire degli</a:t>
            </a:r>
          </a:p>
          <a:p>
            <a:pPr algn="ctr"/>
            <a:r>
              <a:rPr lang="it-IT" sz="1400" b="1">
                <a:effectLst>
                  <a:outerShdw blurRad="38100" dist="38100" dir="2700000" algn="tl">
                    <a:srgbClr val="FFFFFF"/>
                  </a:outerShdw>
                </a:effectLst>
              </a:rPr>
              <a:t>Eventi</a:t>
            </a:r>
            <a:endParaRPr lang="en-GB" sz="14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8406" name="Line 38"/>
          <p:cNvSpPr>
            <a:spLocks noChangeShapeType="1"/>
          </p:cNvSpPr>
          <p:nvPr/>
        </p:nvSpPr>
        <p:spPr bwMode="auto">
          <a:xfrm>
            <a:off x="1905000" y="4495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58407" name="Line 39"/>
          <p:cNvSpPr>
            <a:spLocks noChangeShapeType="1"/>
          </p:cNvSpPr>
          <p:nvPr/>
        </p:nvSpPr>
        <p:spPr bwMode="auto">
          <a:xfrm>
            <a:off x="2667000" y="4114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58408" name="Line 40"/>
          <p:cNvSpPr>
            <a:spLocks noChangeShapeType="1"/>
          </p:cNvSpPr>
          <p:nvPr/>
        </p:nvSpPr>
        <p:spPr bwMode="auto">
          <a:xfrm>
            <a:off x="3505200" y="4343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58409" name="Line 41"/>
          <p:cNvSpPr>
            <a:spLocks noChangeShapeType="1"/>
          </p:cNvSpPr>
          <p:nvPr/>
        </p:nvSpPr>
        <p:spPr bwMode="auto">
          <a:xfrm flipH="1">
            <a:off x="1905000" y="45720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58410" name="Text Box 42"/>
          <p:cNvSpPr txBox="1">
            <a:spLocks noChangeArrowheads="1"/>
          </p:cNvSpPr>
          <p:nvPr/>
        </p:nvSpPr>
        <p:spPr bwMode="auto">
          <a:xfrm>
            <a:off x="2590800" y="38100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4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</a:t>
            </a:r>
            <a:endParaRPr lang="en-GB" sz="1400" b="1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8411" name="Text Box 43"/>
          <p:cNvSpPr txBox="1">
            <a:spLocks noChangeArrowheads="1"/>
          </p:cNvSpPr>
          <p:nvPr/>
        </p:nvSpPr>
        <p:spPr bwMode="auto">
          <a:xfrm>
            <a:off x="1447800" y="44958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4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</a:t>
            </a:r>
            <a:endParaRPr lang="en-GB" sz="1400" b="1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8412" name="AutoShape 44"/>
          <p:cNvSpPr>
            <a:spLocks noChangeArrowheads="1"/>
          </p:cNvSpPr>
          <p:nvPr/>
        </p:nvSpPr>
        <p:spPr bwMode="auto">
          <a:xfrm>
            <a:off x="1371600" y="4800600"/>
            <a:ext cx="1066800" cy="457200"/>
          </a:xfrm>
          <a:prstGeom prst="flowChart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it-IT" sz="2000">
                <a:effectLst>
                  <a:outerShdw blurRad="38100" dist="38100" dir="2700000" algn="tl">
                    <a:srgbClr val="FFFFFF"/>
                  </a:outerShdw>
                </a:effectLst>
              </a:rPr>
              <a:t>RENDER</a:t>
            </a:r>
            <a:endParaRPr lang="en-GB" sz="20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8413" name="Line 45"/>
          <p:cNvSpPr>
            <a:spLocks noChangeShapeType="1"/>
          </p:cNvSpPr>
          <p:nvPr/>
        </p:nvSpPr>
        <p:spPr bwMode="auto">
          <a:xfrm>
            <a:off x="1905000" y="5257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58414" name="AutoShape 46"/>
          <p:cNvSpPr>
            <a:spLocks noChangeArrowheads="1"/>
          </p:cNvSpPr>
          <p:nvPr/>
        </p:nvSpPr>
        <p:spPr bwMode="auto">
          <a:xfrm>
            <a:off x="1371600" y="5562600"/>
            <a:ext cx="1066800" cy="457200"/>
          </a:xfrm>
          <a:prstGeom prst="flowChart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it-IT" sz="1600">
                <a:effectLst>
                  <a:outerShdw blurRad="38100" dist="38100" dir="2700000" algn="tl">
                    <a:srgbClr val="FFFFFF"/>
                  </a:outerShdw>
                </a:effectLst>
              </a:rPr>
              <a:t>Invio al</a:t>
            </a:r>
          </a:p>
          <a:p>
            <a:pPr algn="ctr"/>
            <a:r>
              <a:rPr lang="it-IT" sz="1600">
                <a:effectLst>
                  <a:outerShdw blurRad="38100" dist="38100" dir="2700000" algn="tl">
                    <a:srgbClr val="FFFFFF"/>
                  </a:outerShdw>
                </a:effectLst>
              </a:rPr>
              <a:t>Browser</a:t>
            </a:r>
            <a:endParaRPr lang="en-GB" sz="16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8415" name="Text Box 47"/>
          <p:cNvSpPr txBox="1">
            <a:spLocks noChangeArrowheads="1"/>
          </p:cNvSpPr>
          <p:nvPr/>
        </p:nvSpPr>
        <p:spPr bwMode="auto">
          <a:xfrm>
            <a:off x="4114800" y="1600200"/>
            <a:ext cx="40386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3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La pagina prima di essere inviata al client subisce una serie di mutamenti lato server che permettono di ottenere il risultato finale corretto. Una nota importante è determinata dallo stato di PostBack della pagina. Questo stato lo si ha quando la pagina è stata reinviata al server e quindi necessita di un’elaborazione prima di essere mostrata (es. evento onChange di una listbox)</a:t>
            </a:r>
            <a:endParaRPr lang="en-GB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01000" cy="533400"/>
          </a:xfrm>
        </p:spPr>
        <p:txBody>
          <a:bodyPr/>
          <a:lstStyle/>
          <a:p>
            <a:r>
              <a:rPr lang="it-IT" sz="3200"/>
              <a:t>Global.asax</a:t>
            </a:r>
            <a:endParaRPr lang="en-GB" sz="3200"/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914400" y="914400"/>
            <a:ext cx="7315200" cy="3074988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3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Come in ASP il file global.asa anche in ASP.NET esiste il global.asax con alcune diferenze come la presenza di più eventi e la sua compilazione.</a:t>
            </a:r>
          </a:p>
          <a:p>
            <a:pPr>
              <a:spcBef>
                <a:spcPct val="50000"/>
              </a:spcBef>
            </a:pPr>
            <a:r>
              <a:rPr lang="en-GB" sz="23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E’ possibile far cosistere applicazioni ASP e applicazioni ASP.NET sullo stesso server quindi avere un globl.asa e global.asax nella stessa web – application ma non è possibile condividere variabili di sessione. Per far ciò si devono replicare i dati sia nella variabili di sessione ASP che in quelle ASP.NET.</a:t>
            </a:r>
            <a:endParaRPr lang="en-GB" sz="2000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01000" cy="533400"/>
          </a:xfrm>
        </p:spPr>
        <p:txBody>
          <a:bodyPr/>
          <a:lstStyle/>
          <a:p>
            <a:r>
              <a:rPr lang="it-IT" sz="3200"/>
              <a:t>Global.asax Eventi:</a:t>
            </a:r>
            <a:endParaRPr lang="en-GB" sz="3200"/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914400" y="984250"/>
            <a:ext cx="7315200" cy="550862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t"/>
            </a:pPr>
            <a:r>
              <a:rPr lang="it-IT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Application_Start / Application_End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t"/>
            </a:pPr>
            <a:r>
              <a:rPr lang="it-IT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Application_Error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t"/>
            </a:pPr>
            <a:r>
              <a:rPr lang="it-IT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Session_Start / Session_End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t"/>
            </a:pPr>
            <a:r>
              <a:rPr lang="en-GB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Application_AcquireRequestState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t"/>
            </a:pPr>
            <a:r>
              <a:rPr lang="en-GB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Application_AuthenticateRequest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t"/>
            </a:pPr>
            <a:r>
              <a:rPr lang="en-GB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Application_AuthorizedRequest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t"/>
            </a:pPr>
            <a:r>
              <a:rPr lang="en-GB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Application_BeginRequest / Application_EndRequest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t"/>
            </a:pPr>
            <a:r>
              <a:rPr lang="en-GB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Application_Dispose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t"/>
            </a:pPr>
            <a:r>
              <a:rPr lang="en-GB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Application_PostRequestHandlerExecute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t"/>
            </a:pPr>
            <a:r>
              <a:rPr lang="en-GB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Application_PreRequestHandlerExecute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t"/>
            </a:pPr>
            <a:r>
              <a:rPr lang="en-GB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Application_PreSendRequestContent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t"/>
            </a:pPr>
            <a:r>
              <a:rPr lang="en-GB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Application_PreSendRequestHeader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t"/>
            </a:pPr>
            <a:r>
              <a:rPr lang="en-GB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Application_ReleaseRequestState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t"/>
            </a:pPr>
            <a:r>
              <a:rPr lang="en-GB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Application_ResolveRequestCache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t"/>
            </a:pPr>
            <a:r>
              <a:rPr lang="en-GB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Application_UpdateRequestCache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01000" cy="533400"/>
          </a:xfrm>
        </p:spPr>
        <p:txBody>
          <a:bodyPr/>
          <a:lstStyle/>
          <a:p>
            <a:r>
              <a:rPr lang="it-IT" sz="3200"/>
              <a:t>Caching</a:t>
            </a:r>
            <a:endParaRPr lang="en-GB" sz="3200"/>
          </a:p>
        </p:txBody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914400" y="914400"/>
            <a:ext cx="7315200" cy="4586288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3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ASP.NET supporta due tipi di caching: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t"/>
            </a:pPr>
            <a:r>
              <a:rPr lang="it-IT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Di pagina: ottenibile tamite una direttiva inseribile nelle pagine il cui contenuto è destinato a variare in maniera non costante e delle quali è possibile prevederene il risultato:</a:t>
            </a:r>
            <a:br>
              <a:rPr lang="it-IT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</a:br>
            <a:r>
              <a:rPr lang="it-IT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/>
            </a:r>
            <a:br>
              <a:rPr lang="it-IT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</a:br>
            <a:r>
              <a:rPr lang="it-IT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  </a:t>
            </a:r>
            <a:r>
              <a:rPr lang="it-IT" sz="20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&lt;%@ OutputCache Duration=“10” %&gt;</a:t>
            </a:r>
            <a:br>
              <a:rPr lang="it-IT" sz="20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</a:br>
            <a:endParaRPr lang="it-IT" sz="2000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t"/>
            </a:pPr>
            <a:r>
              <a:rPr lang="en-GB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Cache API: Session e Application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t"/>
            </a:pPr>
            <a:r>
              <a:rPr lang="en-GB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Oggetto Cache: indrodotto con ASP.NET supporta dipendenze da chiave, file e tempo. Gli oggetti in cache non usati vengono eliminati, possibilità di aggiornare i valori di un elemento senza rimuoverlo. SI DEVE SEMPRE VERIFICARE SE L’OGGETTO NECESSARIO E’ ANCORA NELLA CACHE.</a:t>
            </a:r>
            <a:br>
              <a:rPr lang="en-GB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</a:br>
            <a:r>
              <a:rPr lang="en-GB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Questo oggetto è accesibile e modificabile da tutti quindi I cambiamenti sono visibili da tutti.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01000" cy="533400"/>
          </a:xfrm>
        </p:spPr>
        <p:txBody>
          <a:bodyPr/>
          <a:lstStyle/>
          <a:p>
            <a:r>
              <a:rPr lang="it-IT" sz="3200"/>
              <a:t>Tracing</a:t>
            </a:r>
            <a:endParaRPr lang="en-GB" sz="3200"/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914400" y="914400"/>
            <a:ext cx="7315200" cy="443706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3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E’ possibile attivare il tracing ad una pagina o a tutta l’applicazione per avere una netta idea dei valori e dei tempi della pagina. Questa opzione è configurabile a livello di applicazione:</a:t>
            </a:r>
            <a:br>
              <a:rPr lang="en-GB" sz="23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</a:br>
            <a:r>
              <a:rPr lang="en-GB" sz="23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/>
            </a:r>
            <a:br>
              <a:rPr lang="en-GB" sz="23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</a:br>
            <a:r>
              <a:rPr lang="en-GB" sz="20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&lt;configuration&gt;</a:t>
            </a:r>
            <a:br>
              <a:rPr lang="en-GB" sz="20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</a:br>
            <a:r>
              <a:rPr lang="en-GB" sz="20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  …</a:t>
            </a:r>
            <a:br>
              <a:rPr lang="en-GB" sz="20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</a:br>
            <a:r>
              <a:rPr lang="en-GB" sz="20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     &lt;trace enabled=“true” pageoutput=“false”</a:t>
            </a:r>
            <a:br>
              <a:rPr lang="en-GB" sz="20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</a:br>
            <a:r>
              <a:rPr lang="en-GB" sz="20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                 requestlimit=“20” outputmode=“time”&gt;</a:t>
            </a:r>
            <a:br>
              <a:rPr lang="en-GB" sz="20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</a:br>
            <a:r>
              <a:rPr lang="en-GB" sz="20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  …</a:t>
            </a:r>
            <a:br>
              <a:rPr lang="en-GB" sz="20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</a:br>
            <a:r>
              <a:rPr lang="en-GB" sz="20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&lt;/configuration&gt;</a:t>
            </a:r>
            <a:br>
              <a:rPr lang="en-GB" sz="20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</a:br>
            <a:r>
              <a:rPr lang="en-GB" sz="20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/>
            </a:r>
            <a:br>
              <a:rPr lang="en-GB" sz="20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</a:br>
            <a:r>
              <a:rPr lang="en-GB" sz="23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Come direttiva in una pagina:</a:t>
            </a:r>
            <a:endParaRPr lang="en-GB" sz="2000" b="1" i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  <a:p>
            <a:pPr>
              <a:spcBef>
                <a:spcPct val="50000"/>
              </a:spcBef>
            </a:pPr>
            <a:r>
              <a:rPr lang="en-GB" sz="20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&lt;%@ Page language=“vb” Trace=“True” %&gt;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01000" cy="533400"/>
          </a:xfrm>
        </p:spPr>
        <p:txBody>
          <a:bodyPr/>
          <a:lstStyle/>
          <a:p>
            <a:r>
              <a:rPr lang="it-IT" sz="3200"/>
              <a:t>Gestione degli Errori</a:t>
            </a:r>
            <a:endParaRPr lang="en-GB" sz="3200"/>
          </a:p>
        </p:txBody>
      </p:sp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914400" y="914400"/>
            <a:ext cx="7315200" cy="504666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3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ASP.NET permette un controllo completo degli errori grazie anche alla customizzazione di pagine da mostrare in corrispondenza di errori precisi nel file di configurazione:</a:t>
            </a:r>
            <a:br>
              <a:rPr lang="en-GB" sz="23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</a:br>
            <a:r>
              <a:rPr lang="en-GB" sz="23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/>
            </a:r>
            <a:br>
              <a:rPr lang="en-GB" sz="23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</a:br>
            <a:r>
              <a:rPr lang="en-GB" sz="20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&lt;configuration&gt;</a:t>
            </a:r>
            <a:br>
              <a:rPr lang="en-GB" sz="20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</a:br>
            <a:r>
              <a:rPr lang="en-GB" sz="20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  &lt;customerrors defaultredirect=“/errors/errorpage.aspx”</a:t>
            </a:r>
            <a:br>
              <a:rPr lang="en-GB" sz="20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</a:br>
            <a:r>
              <a:rPr lang="en-GB" sz="20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    mode=“remoteonly”&gt;</a:t>
            </a:r>
            <a:br>
              <a:rPr lang="en-GB" sz="20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</a:br>
            <a:r>
              <a:rPr lang="en-GB" sz="20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     &lt;error statuscode=“500” redirect=“/errors/err500.html” /&gt;</a:t>
            </a:r>
            <a:br>
              <a:rPr lang="en-GB" sz="20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</a:br>
            <a:r>
              <a:rPr lang="en-GB" sz="20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     &lt;error statuscode=“404” redirect=“/errors/err404.html” /&gt;</a:t>
            </a:r>
            <a:br>
              <a:rPr lang="en-GB" sz="20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</a:br>
            <a:r>
              <a:rPr lang="en-GB" sz="20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     &lt;error statuscode=“403” redirect=“/errors/err403.html” /&gt; </a:t>
            </a:r>
            <a:br>
              <a:rPr lang="en-GB" sz="20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</a:br>
            <a:r>
              <a:rPr lang="en-GB" sz="20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  &lt;/customerrors&gt;</a:t>
            </a:r>
            <a:br>
              <a:rPr lang="en-GB" sz="20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</a:br>
            <a:r>
              <a:rPr lang="en-GB" sz="20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&lt;/configuration&gt;</a:t>
            </a:r>
            <a:br>
              <a:rPr lang="en-GB" sz="20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</a:br>
            <a:r>
              <a:rPr lang="en-GB" sz="20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/>
            </a:r>
            <a:br>
              <a:rPr lang="en-GB" sz="20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</a:br>
            <a:r>
              <a:rPr lang="en-GB" sz="23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Come direttiva in una pagina:</a:t>
            </a:r>
            <a:endParaRPr lang="en-GB" sz="2000" b="1" i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  <a:p>
            <a:pPr>
              <a:spcBef>
                <a:spcPct val="50000"/>
              </a:spcBef>
            </a:pPr>
            <a:r>
              <a:rPr lang="en-GB" sz="20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&lt;%@ Page ErrorPage=“registrazione_error.aspx” %&gt;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r>
              <a:rPr lang="it-IT" sz="3200"/>
              <a:t>Coesistenza fra ASP e ASP.NET</a:t>
            </a:r>
            <a:endParaRPr lang="en-GB" sz="320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914400" y="2133600"/>
            <a:ext cx="7315200" cy="3962400"/>
          </a:xfrm>
          <a:solidFill>
            <a:schemeClr val="bg2"/>
          </a:solidFill>
          <a:ln/>
        </p:spPr>
        <p:txBody>
          <a:bodyPr/>
          <a:lstStyle/>
          <a:p>
            <a:r>
              <a:rPr lang="en-GB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Differenti estensioni dei file associati (.asp e .aspx) </a:t>
            </a:r>
          </a:p>
          <a:p>
            <a:r>
              <a:rPr lang="en-GB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Configurazioni separate (metabase/registro &amp; XML) </a:t>
            </a:r>
          </a:p>
          <a:p>
            <a:r>
              <a:rPr lang="en-GB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Process engine completamente separati </a:t>
            </a:r>
          </a:p>
          <a:p>
            <a:r>
              <a:rPr lang="en-GB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Possibilità di avere applicazioni "ibride" ASP e ASP.NET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914400" y="838200"/>
            <a:ext cx="7315200" cy="1144588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3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Applicazioni ASP e ASP.NET possono coesistere sullo stesso server senza interferire fra loro, senza ridurre le performance e funzionando correttamente. Questo è possibile grazie a: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r>
              <a:rPr lang="it-IT" sz="3200"/>
              <a:t>“Core ASP” cambiate</a:t>
            </a:r>
            <a:endParaRPr lang="en-GB" sz="320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914400" y="1752600"/>
            <a:ext cx="7315200" cy="4343400"/>
          </a:xfrm>
          <a:solidFill>
            <a:schemeClr val="bg2"/>
          </a:solidFill>
          <a:ln/>
        </p:spPr>
        <p:txBody>
          <a:bodyPr/>
          <a:lstStyle/>
          <a:p>
            <a:r>
              <a:rPr lang="en-GB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Request(Item), Request.QueryString(Item), Request.Form(Item)</a:t>
            </a:r>
            <a:br>
              <a:rPr lang="en-GB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GB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GB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GB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ASP sono una collezione di propietà</a:t>
            </a:r>
            <a:br>
              <a:rPr lang="en-GB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GB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ASP.NET sono una stringa basata sul valore di Item</a:t>
            </a:r>
          </a:p>
          <a:p>
            <a:pPr>
              <a:buFont typeface="Wingdings" pitchFamily="2" charset="2"/>
              <a:buNone/>
            </a:pPr>
            <a:endParaRPr lang="en-GB" sz="2000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 typeface="Wingdings" pitchFamily="2" charset="2"/>
              <a:buNone/>
            </a:pPr>
            <a:r>
              <a:rPr lang="en-GB" sz="2000">
                <a:solidFill>
                  <a:srgbClr val="FF66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GB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es. http://localhost/asptest/default.asp?id=10&amp;id=20</a:t>
            </a:r>
            <a:br>
              <a:rPr lang="en-GB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GB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GB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GB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ASP: Request.QueryString("id")(1) torna "10"</a:t>
            </a:r>
            <a:br>
              <a:rPr lang="en-GB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GB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GB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GB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ASP.NET: Request.QueryString.GetValues("id")(0) torna "10"</a:t>
            </a:r>
            <a:r>
              <a:rPr lang="en-GB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>
              <a:buFont typeface="Wingdings" pitchFamily="2" charset="2"/>
              <a:buNone/>
            </a:pPr>
            <a:endParaRPr lang="en-GB" sz="2000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914400" y="838200"/>
            <a:ext cx="7315200" cy="7937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3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Cambiate alcune API di ASP. Compatibilità mantenuta e funzionamento invariato. Ecco le novità:</a:t>
            </a:r>
            <a:r>
              <a:rPr lang="en-GB" sz="23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Rockwell" pitchFamily="18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r>
              <a:rPr lang="it-IT" sz="3200"/>
              <a:t>Cambiamenti Strutturali: Blocchi di Codice</a:t>
            </a:r>
            <a:endParaRPr lang="en-GB" sz="3200"/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914400" y="838200"/>
            <a:ext cx="7315200" cy="5329238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3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In ASP si possono dichiarare variabili, metodi e funzioni globali nel modo seguente:</a:t>
            </a:r>
          </a:p>
          <a:p>
            <a:pPr>
              <a:spcBef>
                <a:spcPct val="50000"/>
              </a:spcBef>
            </a:pPr>
            <a:r>
              <a:rPr lang="en-GB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&lt;%</a:t>
            </a:r>
            <a:br>
              <a:rPr lang="en-GB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</a:br>
            <a:r>
              <a:rPr lang="en-GB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  Dim x</a:t>
            </a:r>
            <a:br>
              <a:rPr lang="en-GB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</a:br>
            <a:r>
              <a:rPr lang="en-GB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  Sub Prova()</a:t>
            </a:r>
            <a:br>
              <a:rPr lang="en-GB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</a:br>
            <a:r>
              <a:rPr lang="en-GB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    Response.Write “Ciao”</a:t>
            </a:r>
            <a:br>
              <a:rPr lang="en-GB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</a:br>
            <a:r>
              <a:rPr lang="en-GB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  End Sub</a:t>
            </a:r>
            <a:br>
              <a:rPr lang="en-GB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</a:br>
            <a:r>
              <a:rPr lang="en-GB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%&gt; </a:t>
            </a:r>
            <a:endParaRPr lang="en-GB" sz="200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  <a:p>
            <a:pPr>
              <a:spcBef>
                <a:spcPct val="50000"/>
              </a:spcBef>
            </a:pPr>
            <a:r>
              <a:rPr lang="en-GB" sz="23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In ASP.NET:</a:t>
            </a:r>
          </a:p>
          <a:p>
            <a:pPr>
              <a:spcBef>
                <a:spcPct val="50000"/>
              </a:spcBef>
            </a:pPr>
            <a:r>
              <a:rPr lang="en-GB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&lt;script language="vb" runat="server"&gt;</a:t>
            </a:r>
            <a:br>
              <a:rPr lang="en-GB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</a:br>
            <a:r>
              <a:rPr lang="en-GB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  Dim x As String</a:t>
            </a:r>
            <a:br>
              <a:rPr lang="en-GB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</a:br>
            <a:r>
              <a:rPr lang="en-GB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  Sub Prova()</a:t>
            </a:r>
            <a:br>
              <a:rPr lang="en-GB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</a:br>
            <a:r>
              <a:rPr lang="en-GB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    Response.Write (“Ciao”)</a:t>
            </a:r>
            <a:br>
              <a:rPr lang="en-GB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</a:br>
            <a:r>
              <a:rPr lang="en-GB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  End Sub</a:t>
            </a:r>
            <a:br>
              <a:rPr lang="en-GB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</a:br>
            <a:r>
              <a:rPr lang="en-GB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&lt;/script&gt;</a:t>
            </a:r>
            <a:r>
              <a:rPr lang="en-GB" sz="23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Rockwell" pitchFamily="18" charset="0"/>
              </a:rPr>
              <a:t> </a:t>
            </a:r>
            <a:endParaRPr lang="en-GB" sz="230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01000" cy="533400"/>
          </a:xfrm>
        </p:spPr>
        <p:txBody>
          <a:bodyPr/>
          <a:lstStyle/>
          <a:p>
            <a:r>
              <a:rPr lang="it-IT" sz="3200"/>
              <a:t>Cambiamenti Strutturali:Scelta Del Linguaggio</a:t>
            </a:r>
            <a:endParaRPr lang="en-GB" sz="3200"/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914400" y="914400"/>
            <a:ext cx="7315200" cy="32496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3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ASP di default supportava VB Scripting Edition e JavaScript come linguaggi server side. Si possono usare più linguaggi nella stessa pagina.Altri linguaggi erano supportati per mezzo di plug-in</a:t>
            </a:r>
            <a:br>
              <a:rPr lang="en-GB" sz="23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</a:br>
            <a:r>
              <a:rPr lang="en-GB" sz="23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/>
            </a:r>
            <a:br>
              <a:rPr lang="en-GB" sz="23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</a:br>
            <a:r>
              <a:rPr lang="en-GB" sz="23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ASP.NET supporta di default VB, C#, C++, J# più altri 60 (circa) linguaggi di terze parti. Il linguaggio scelto viene COMPILATO e non interpretato con un notevole incremento delle prestazioni ma non è possibile usare più linguaggi nella stessa pagina.E' possibile avere pagine in VB.NET e altre in C# o altri linguaggi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533400"/>
          </a:xfrm>
        </p:spPr>
        <p:txBody>
          <a:bodyPr/>
          <a:lstStyle/>
          <a:p>
            <a:r>
              <a:rPr lang="it-IT" sz="3200"/>
              <a:t>Cambiamenti Strutturali: Funzioni Di Rendering</a:t>
            </a:r>
            <a:endParaRPr lang="en-GB" sz="3200"/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914400" y="838200"/>
            <a:ext cx="7315200" cy="4064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3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In ASP si possono inserire tronchi di codice HTML in uno script server side</a:t>
            </a:r>
          </a:p>
          <a:p>
            <a:pPr>
              <a:spcBef>
                <a:spcPct val="50000"/>
              </a:spcBef>
            </a:pPr>
            <a:r>
              <a:rPr lang="en-GB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&lt;%Sub MostraHTML()%&gt;</a:t>
            </a:r>
            <a:br>
              <a:rPr lang="en-GB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</a:br>
            <a:r>
              <a:rPr lang="en-GB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   &lt;h3&gt;Funzione di Rendering&lt;/h3&gt;</a:t>
            </a:r>
            <a:br>
              <a:rPr lang="en-GB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</a:br>
            <a:r>
              <a:rPr lang="en-GB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&lt;%End Sub%&gt; </a:t>
            </a:r>
            <a:endParaRPr lang="en-GB" sz="200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  <a:p>
            <a:pPr>
              <a:spcBef>
                <a:spcPct val="50000"/>
              </a:spcBef>
            </a:pPr>
            <a:r>
              <a:rPr lang="en-GB" sz="23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In ASP.NET:</a:t>
            </a:r>
          </a:p>
          <a:p>
            <a:pPr>
              <a:spcBef>
                <a:spcPct val="50000"/>
              </a:spcBef>
            </a:pPr>
            <a:r>
              <a:rPr lang="en-GB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&lt;script language="vb" runat="server"&gt;</a:t>
            </a:r>
            <a:br>
              <a:rPr lang="en-GB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</a:br>
            <a:r>
              <a:rPr lang="en-GB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Sub MostraHTML()</a:t>
            </a:r>
            <a:br>
              <a:rPr lang="en-GB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</a:br>
            <a:r>
              <a:rPr lang="en-GB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   Response.Write("&lt;h3&gt;Funzione di Rendering&lt;/h3&gt;")</a:t>
            </a:r>
            <a:br>
              <a:rPr lang="en-GB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</a:br>
            <a:r>
              <a:rPr lang="en-GB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End Sub()</a:t>
            </a:r>
            <a:br>
              <a:rPr lang="en-GB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</a:br>
            <a:r>
              <a:rPr lang="en-GB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&lt;/script&gt;</a:t>
            </a:r>
            <a:r>
              <a:rPr lang="en-GB" sz="2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Rockwell" pitchFamily="18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r>
              <a:rPr lang="it-IT" sz="3200"/>
              <a:t>Cambiamenti Nel Linguaggio VB</a:t>
            </a:r>
            <a:endParaRPr lang="en-GB" sz="320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914400" y="1447800"/>
            <a:ext cx="7315200" cy="4648200"/>
          </a:xfrm>
          <a:solidFill>
            <a:schemeClr val="bg2"/>
          </a:solidFill>
          <a:ln/>
        </p:spPr>
        <p:txBody>
          <a:bodyPr/>
          <a:lstStyle/>
          <a:p>
            <a:r>
              <a:rPr lang="en-GB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Il codice viene compilato </a:t>
            </a:r>
          </a:p>
          <a:p>
            <a:r>
              <a:rPr lang="en-GB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Variabili tipizzate </a:t>
            </a:r>
          </a:p>
          <a:p>
            <a:r>
              <a:rPr lang="en-GB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Variant -&gt; Object </a:t>
            </a:r>
          </a:p>
          <a:p>
            <a:r>
              <a:rPr lang="en-GB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"Date" non restituisce la data ma è un tipo dato </a:t>
            </a:r>
          </a:p>
          <a:p>
            <a:r>
              <a:rPr lang="en-GB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Option Explicit è di default </a:t>
            </a:r>
          </a:p>
          <a:p>
            <a:r>
              <a:rPr lang="en-GB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Option Strict obbliga a specificare anche il tipo della variabile </a:t>
            </a:r>
          </a:p>
          <a:p>
            <a:r>
              <a:rPr lang="en-GB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Obbligo delle parentesi per le chiamate ai metodi </a:t>
            </a:r>
          </a:p>
          <a:p>
            <a:r>
              <a:rPr lang="en-GB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ByVal è di default. ByRef va specificato </a:t>
            </a:r>
          </a:p>
          <a:p>
            <a:r>
              <a:rPr lang="en-GB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Non esistono più proprietà di default ( RS("Name").Value ) </a:t>
            </a:r>
          </a:p>
          <a:p>
            <a:r>
              <a:rPr lang="en-GB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Try, Catch, Finally per gestione errori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914400" y="838200"/>
            <a:ext cx="7315200" cy="4429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3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Non supportato VB Script ma VB.NET. Ecco alcune novità: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r>
              <a:rPr lang="it-IT" sz="3200"/>
              <a:t>COMpatiilità</a:t>
            </a:r>
            <a:endParaRPr lang="en-GB" sz="320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914400" y="1447800"/>
            <a:ext cx="7315200" cy="4648200"/>
          </a:xfrm>
          <a:solidFill>
            <a:schemeClr val="bg2"/>
          </a:solidFill>
          <a:ln/>
        </p:spPr>
        <p:txBody>
          <a:bodyPr/>
          <a:lstStyle/>
          <a:p>
            <a:r>
              <a:rPr lang="it-IT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 componenti creati in Visual Basic o creati come “STA” (Single Thread Apartment) vanno usati con la direttiva ASPCOMPAT</a:t>
            </a:r>
          </a:p>
          <a:p>
            <a:r>
              <a:rPr lang="it-IT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 componenti “MTA” (Multi Thread Apartment es. ATL o oggetti COM “both” e “free” thread) possono essere usati senza la direttiva ASPCOMPAT</a:t>
            </a:r>
          </a:p>
          <a:p>
            <a:r>
              <a:rPr lang="it-IT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OnStartPage, OnEndPage necessita della direttiva ASPCOMPAT e dell’uso di Server.CreateObject()</a:t>
            </a:r>
            <a:endParaRPr lang="en-GB" sz="2000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914400" y="838200"/>
            <a:ext cx="7315200" cy="4429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3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Alcuni accorgimenti per utilizzare gli oggetti COM: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Technology">
  <a:themeElements>
    <a:clrScheme name="Technology 2">
      <a:dk1>
        <a:srgbClr val="000000"/>
      </a:dk1>
      <a:lt1>
        <a:srgbClr val="609494"/>
      </a:lt1>
      <a:dk2>
        <a:srgbClr val="FFC545"/>
      </a:dk2>
      <a:lt2>
        <a:srgbClr val="476F6E"/>
      </a:lt2>
      <a:accent1>
        <a:srgbClr val="FFFFCC"/>
      </a:accent1>
      <a:accent2>
        <a:srgbClr val="FF9900"/>
      </a:accent2>
      <a:accent3>
        <a:srgbClr val="B6C8C8"/>
      </a:accent3>
      <a:accent4>
        <a:srgbClr val="000000"/>
      </a:accent4>
      <a:accent5>
        <a:srgbClr val="FFFFE2"/>
      </a:accent5>
      <a:accent6>
        <a:srgbClr val="E78A00"/>
      </a:accent6>
      <a:hlink>
        <a:srgbClr val="3E7D7C"/>
      </a:hlink>
      <a:folHlink>
        <a:srgbClr val="99CCCC"/>
      </a:folHlink>
    </a:clrScheme>
    <a:fontScheme name="Technology">
      <a:majorFont>
        <a:latin typeface="Impact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chnology 1">
        <a:dk1>
          <a:srgbClr val="264D4C"/>
        </a:dk1>
        <a:lt1>
          <a:srgbClr val="F8F8F8"/>
        </a:lt1>
        <a:dk2>
          <a:srgbClr val="336666"/>
        </a:dk2>
        <a:lt2>
          <a:srgbClr val="FFFFCC"/>
        </a:lt2>
        <a:accent1>
          <a:srgbClr val="C0C0C0"/>
        </a:accent1>
        <a:accent2>
          <a:srgbClr val="FF9900"/>
        </a:accent2>
        <a:accent3>
          <a:srgbClr val="ADB8B8"/>
        </a:accent3>
        <a:accent4>
          <a:srgbClr val="D4D4D4"/>
        </a:accent4>
        <a:accent5>
          <a:srgbClr val="DCDCDC"/>
        </a:accent5>
        <a:accent6>
          <a:srgbClr val="E78A00"/>
        </a:accent6>
        <a:hlink>
          <a:srgbClr val="FFCC00"/>
        </a:hlink>
        <a:folHlink>
          <a:srgbClr val="99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chnology 2">
        <a:dk1>
          <a:srgbClr val="000000"/>
        </a:dk1>
        <a:lt1>
          <a:srgbClr val="609494"/>
        </a:lt1>
        <a:dk2>
          <a:srgbClr val="FFC545"/>
        </a:dk2>
        <a:lt2>
          <a:srgbClr val="476F6E"/>
        </a:lt2>
        <a:accent1>
          <a:srgbClr val="FFFFCC"/>
        </a:accent1>
        <a:accent2>
          <a:srgbClr val="FF9900"/>
        </a:accent2>
        <a:accent3>
          <a:srgbClr val="B6C8C8"/>
        </a:accent3>
        <a:accent4>
          <a:srgbClr val="000000"/>
        </a:accent4>
        <a:accent5>
          <a:srgbClr val="FFFFE2"/>
        </a:accent5>
        <a:accent6>
          <a:srgbClr val="E78A00"/>
        </a:accent6>
        <a:hlink>
          <a:srgbClr val="3E7D7C"/>
        </a:hlink>
        <a:folHlink>
          <a:srgbClr val="99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chnology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0C0C0"/>
        </a:accent1>
        <a:accent2>
          <a:srgbClr val="F8F8F8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E1E1E1"/>
        </a:accent6>
        <a:hlink>
          <a:srgbClr val="4D4D4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E:\msoffice\Templates\Presentation Designs\Technology.pot</Template>
  <TotalTime>1121</TotalTime>
  <Words>1194</Words>
  <Application>Microsoft Office PowerPoint</Application>
  <PresentationFormat>Presentazione su schermo (4:3)</PresentationFormat>
  <Paragraphs>194</Paragraphs>
  <Slides>26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26</vt:i4>
      </vt:variant>
    </vt:vector>
  </HeadingPairs>
  <TitlesOfParts>
    <vt:vector size="33" baseType="lpstr">
      <vt:lpstr>Arial Narrow</vt:lpstr>
      <vt:lpstr>Impact</vt:lpstr>
      <vt:lpstr>Wingdings</vt:lpstr>
      <vt:lpstr>Times New Roman</vt:lpstr>
      <vt:lpstr>Rockwell</vt:lpstr>
      <vt:lpstr>Technology</vt:lpstr>
      <vt:lpstr>Micrografx Picture Publisher 8 Image</vt:lpstr>
      <vt:lpstr>ASP .NET</vt:lpstr>
      <vt:lpstr>Premesse Prima Di Iniziare</vt:lpstr>
      <vt:lpstr>Coesistenza fra ASP e ASP.NET</vt:lpstr>
      <vt:lpstr>“Core ASP” cambiate</vt:lpstr>
      <vt:lpstr>Cambiamenti Strutturali: Blocchi di Codice</vt:lpstr>
      <vt:lpstr>Cambiamenti Strutturali:Scelta Del Linguaggio</vt:lpstr>
      <vt:lpstr>Cambiamenti Strutturali: Funzioni Di Rendering</vt:lpstr>
      <vt:lpstr>Cambiamenti Nel Linguaggio VB</vt:lpstr>
      <vt:lpstr>COMpatiilità</vt:lpstr>
      <vt:lpstr>Configurazione dell’applicazione</vt:lpstr>
      <vt:lpstr>State Management</vt:lpstr>
      <vt:lpstr>Sicurezza: Autenticazione</vt:lpstr>
      <vt:lpstr>Sicurezza: Autorizzazione</vt:lpstr>
      <vt:lpstr>Sicurezza: Impersonation</vt:lpstr>
      <vt:lpstr>ASP .NET</vt:lpstr>
      <vt:lpstr>Web Forms ???</vt:lpstr>
      <vt:lpstr>Web Forms !!!</vt:lpstr>
      <vt:lpstr>Obiettivi dei Web Forms</vt:lpstr>
      <vt:lpstr>Tipologie di Web Forms</vt:lpstr>
      <vt:lpstr>Validazione dei Dati Immessi</vt:lpstr>
      <vt:lpstr>ASPX step by step</vt:lpstr>
      <vt:lpstr>Global.asax</vt:lpstr>
      <vt:lpstr>Global.asax Eventi:</vt:lpstr>
      <vt:lpstr>Caching</vt:lpstr>
      <vt:lpstr>Tracing</vt:lpstr>
      <vt:lpstr>Gestione degli Errori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 .NET</dc:title>
  <dc:subject>Introduzione ad ASP.NET</dc:subject>
  <dc:creator>Walter Felician</dc:creator>
  <cp:keywords>ASP, ASP.NET, ASP+, .NET, WEB, global.asax, .aspx, .asp</cp:keywords>
  <cp:lastModifiedBy>Andrea Saltarello</cp:lastModifiedBy>
  <cp:revision>85</cp:revision>
  <cp:lastPrinted>1601-01-01T00:00:00Z</cp:lastPrinted>
  <dcterms:created xsi:type="dcterms:W3CDTF">2002-02-16T12:28:20Z</dcterms:created>
  <dcterms:modified xsi:type="dcterms:W3CDTF">2010-08-31T12:26:40Z</dcterms:modified>
  <cp:category>Sviluppo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Wolly</vt:lpwstr>
  </property>
  <property fmtid="{D5CDD505-2E9C-101B-9397-08002B2CF9AE}" pid="3" name="Language">
    <vt:lpwstr>Italiano</vt:lpwstr>
  </property>
</Properties>
</file>